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47"/>
  </p:notesMasterIdLst>
  <p:handoutMasterIdLst>
    <p:handoutMasterId r:id="rId48"/>
  </p:handoutMasterIdLst>
  <p:sldIdLst>
    <p:sldId id="256" r:id="rId2"/>
    <p:sldId id="260" r:id="rId3"/>
    <p:sldId id="261" r:id="rId4"/>
    <p:sldId id="262" r:id="rId5"/>
    <p:sldId id="259" r:id="rId6"/>
    <p:sldId id="270" r:id="rId7"/>
    <p:sldId id="297" r:id="rId8"/>
    <p:sldId id="298" r:id="rId9"/>
    <p:sldId id="299" r:id="rId10"/>
    <p:sldId id="271" r:id="rId11"/>
    <p:sldId id="265" r:id="rId12"/>
    <p:sldId id="272" r:id="rId13"/>
    <p:sldId id="273" r:id="rId14"/>
    <p:sldId id="274" r:id="rId15"/>
    <p:sldId id="275" r:id="rId16"/>
    <p:sldId id="278" r:id="rId17"/>
    <p:sldId id="279" r:id="rId18"/>
    <p:sldId id="280" r:id="rId19"/>
    <p:sldId id="281" r:id="rId20"/>
    <p:sldId id="282" r:id="rId21"/>
    <p:sldId id="283" r:id="rId22"/>
    <p:sldId id="294" r:id="rId23"/>
    <p:sldId id="266" r:id="rId24"/>
    <p:sldId id="284" r:id="rId25"/>
    <p:sldId id="285" r:id="rId26"/>
    <p:sldId id="286" r:id="rId27"/>
    <p:sldId id="289" r:id="rId28"/>
    <p:sldId id="288" r:id="rId29"/>
    <p:sldId id="290" r:id="rId30"/>
    <p:sldId id="287" r:id="rId31"/>
    <p:sldId id="267" r:id="rId32"/>
    <p:sldId id="291" r:id="rId33"/>
    <p:sldId id="292" r:id="rId34"/>
    <p:sldId id="293" r:id="rId35"/>
    <p:sldId id="268" r:id="rId36"/>
    <p:sldId id="301" r:id="rId37"/>
    <p:sldId id="302" r:id="rId38"/>
    <p:sldId id="303" r:id="rId39"/>
    <p:sldId id="269" r:id="rId40"/>
    <p:sldId id="304" r:id="rId41"/>
    <p:sldId id="305" r:id="rId42"/>
    <p:sldId id="306" r:id="rId43"/>
    <p:sldId id="263" r:id="rId44"/>
    <p:sldId id="257"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624691-3BB7-A942-AC12-4C0E6200C949}">
          <p14:sldIdLst>
            <p14:sldId id="256"/>
          </p14:sldIdLst>
        </p14:section>
        <p14:section name="Intro" id="{AA3A663D-D6E4-674C-92F4-4A2D7AE4F2F8}">
          <p14:sldIdLst>
            <p14:sldId id="260"/>
            <p14:sldId id="261"/>
            <p14:sldId id="262"/>
          </p14:sldIdLst>
        </p14:section>
        <p14:section name="Meat of the talk" id="{C02892A3-8BED-4B4F-9EA9-0D032270B47F}">
          <p14:sldIdLst>
            <p14:sldId id="259"/>
            <p14:sldId id="270"/>
            <p14:sldId id="297"/>
            <p14:sldId id="298"/>
            <p14:sldId id="299"/>
            <p14:sldId id="271"/>
            <p14:sldId id="265"/>
            <p14:sldId id="272"/>
            <p14:sldId id="273"/>
            <p14:sldId id="274"/>
            <p14:sldId id="275"/>
            <p14:sldId id="278"/>
            <p14:sldId id="279"/>
            <p14:sldId id="280"/>
            <p14:sldId id="281"/>
            <p14:sldId id="282"/>
            <p14:sldId id="283"/>
            <p14:sldId id="294"/>
            <p14:sldId id="266"/>
            <p14:sldId id="284"/>
            <p14:sldId id="285"/>
            <p14:sldId id="286"/>
            <p14:sldId id="289"/>
            <p14:sldId id="288"/>
            <p14:sldId id="290"/>
            <p14:sldId id="287"/>
            <p14:sldId id="267"/>
            <p14:sldId id="291"/>
            <p14:sldId id="292"/>
            <p14:sldId id="293"/>
            <p14:sldId id="268"/>
            <p14:sldId id="301"/>
            <p14:sldId id="302"/>
            <p14:sldId id="303"/>
            <p14:sldId id="269"/>
            <p14:sldId id="304"/>
            <p14:sldId id="305"/>
            <p14:sldId id="306"/>
          </p14:sldIdLst>
        </p14:section>
        <p14:section name="Conclusion" id="{0A0F0C0A-3C48-8549-B543-BCAE87E64E2B}">
          <p14:sldIdLst>
            <p14:sldId id="263"/>
            <p14:sldId id="257"/>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1E4"/>
    <a:srgbClr val="805722"/>
    <a:srgbClr val="412B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47" autoAdjust="0"/>
  </p:normalViewPr>
  <p:slideViewPr>
    <p:cSldViewPr snapToGrid="0" snapToObjects="1">
      <p:cViewPr varScale="1">
        <p:scale>
          <a:sx n="104" d="100"/>
          <a:sy n="104" d="100"/>
        </p:scale>
        <p:origin x="-84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0FB943-3DFF-B344-A95C-FEB3A8869204}" type="datetimeFigureOut">
              <a:rPr lang="en-US" smtClean="0"/>
              <a:t>04/06/14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32E263-1ADE-CC47-A6CD-3413C0A935EC}" type="slidenum">
              <a:rPr lang="en-US" smtClean="0"/>
              <a:t>‹#›</a:t>
            </a:fld>
            <a:endParaRPr lang="en-US"/>
          </a:p>
        </p:txBody>
      </p:sp>
    </p:spTree>
    <p:extLst>
      <p:ext uri="{BB962C8B-B14F-4D97-AF65-F5344CB8AC3E}">
        <p14:creationId xmlns:p14="http://schemas.microsoft.com/office/powerpoint/2010/main" val="3955805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94582E-650D-A841-B460-5AC0F4CE8118}" type="datetimeFigureOut">
              <a:rPr lang="en-US" smtClean="0"/>
              <a:t>04/06/14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2630F-8C1B-B546-8ED8-FB5401C4B151}" type="slidenum">
              <a:rPr lang="en-US" smtClean="0"/>
              <a:t>‹#›</a:t>
            </a:fld>
            <a:endParaRPr lang="en-US"/>
          </a:p>
        </p:txBody>
      </p:sp>
    </p:spTree>
    <p:extLst>
      <p:ext uri="{BB962C8B-B14F-4D97-AF65-F5344CB8AC3E}">
        <p14:creationId xmlns:p14="http://schemas.microsoft.com/office/powerpoint/2010/main" val="36191567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a:t>
            </a:r>
            <a:r>
              <a:rPr lang="en-US" baseline="0" dirty="0" smtClean="0"/>
              <a:t> queries as if you would use </a:t>
            </a:r>
            <a:r>
              <a:rPr lang="en-US" baseline="0" dirty="0" err="1" smtClean="0"/>
              <a:t>Scala</a:t>
            </a:r>
            <a:r>
              <a:rPr lang="en-US" baseline="0" dirty="0" smtClean="0"/>
              <a:t> collections.</a:t>
            </a:r>
          </a:p>
          <a:p>
            <a:r>
              <a:rPr lang="en-US" baseline="0" dirty="0" smtClean="0"/>
              <a:t>More lightweight than Hibernate</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a:t>
            </a:fld>
            <a:endParaRPr lang="en-US"/>
          </a:p>
        </p:txBody>
      </p:sp>
    </p:spTree>
    <p:extLst>
      <p:ext uri="{BB962C8B-B14F-4D97-AF65-F5344CB8AC3E}">
        <p14:creationId xmlns:p14="http://schemas.microsoft.com/office/powerpoint/2010/main" val="323271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sz="1200" dirty="0" err="1" smtClean="0"/>
              <a:t>users.where</a:t>
            </a:r>
            <a:r>
              <a:rPr lang="en-US" sz="1200" dirty="0" smtClean="0"/>
              <a:t> { user =&gt;</a:t>
            </a:r>
          </a:p>
          <a:p>
            <a:pPr marL="0" indent="0">
              <a:buNone/>
            </a:pPr>
            <a:r>
              <a:rPr lang="en-US" sz="1200" dirty="0" smtClean="0"/>
              <a:t>      (</a:t>
            </a:r>
            <a:r>
              <a:rPr lang="en-US" sz="1200" dirty="0" err="1" smtClean="0"/>
              <a:t>user.firstName.toLowerCase</a:t>
            </a:r>
            <a:r>
              <a:rPr lang="en-US" sz="1200" dirty="0" smtClean="0"/>
              <a:t> like "%</a:t>
            </a:r>
            <a:r>
              <a:rPr lang="en-US" sz="1200" dirty="0" err="1" smtClean="0"/>
              <a:t>someText</a:t>
            </a:r>
            <a:r>
              <a:rPr lang="en-US" sz="12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user.lastName.toLowerCase</a:t>
            </a:r>
            <a:r>
              <a:rPr lang="en-US" sz="1200" dirty="0" smtClean="0"/>
              <a:t> like "%</a:t>
            </a:r>
            <a:r>
              <a:rPr lang="en-US" sz="1200" dirty="0" err="1" smtClean="0"/>
              <a:t>someText</a:t>
            </a:r>
            <a:r>
              <a:rPr lang="en-US" sz="1200" dirty="0" smtClean="0"/>
              <a:t>%") </a:t>
            </a:r>
            <a:r>
              <a:rPr lang="en-US" sz="1200" dirty="0" smtClean="0">
                <a:latin typeface="Lucida Grande"/>
                <a:ea typeface="Lucida Grande"/>
                <a:cs typeface="Lucida Grande"/>
              </a:rPr>
              <a:t>↵</a:t>
            </a:r>
            <a:endParaRPr lang="en-US" sz="1200" dirty="0" smtClean="0"/>
          </a:p>
          <a:p>
            <a:pPr marL="0" indent="0">
              <a:buNone/>
            </a:pPr>
            <a:r>
              <a:rPr lang="en-US" sz="1200" dirty="0" smtClean="0"/>
              <a:t>    }.list</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17</a:t>
            </a:fld>
            <a:endParaRPr lang="en-US"/>
          </a:p>
        </p:txBody>
      </p:sp>
    </p:spTree>
    <p:extLst>
      <p:ext uri="{BB962C8B-B14F-4D97-AF65-F5344CB8AC3E}">
        <p14:creationId xmlns:p14="http://schemas.microsoft.com/office/powerpoint/2010/main" val="2742551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Slick</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meetings.sortBy</a:t>
            </a:r>
            <a:r>
              <a:rPr lang="en-US" sz="1200" dirty="0" smtClean="0"/>
              <a:t>(_.</a:t>
            </a:r>
            <a:r>
              <a:rPr lang="en-US" sz="1200" dirty="0" err="1" smtClean="0"/>
              <a:t>startTime.desc</a:t>
            </a:r>
            <a:r>
              <a:rPr lang="en-US" sz="1200" dirty="0" smtClean="0"/>
              <a:t>).list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SQL</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select * from meeting order by </a:t>
            </a:r>
            <a:r>
              <a:rPr lang="en-US" sz="1200" dirty="0" err="1" smtClean="0"/>
              <a:t>meeting.start_time</a:t>
            </a:r>
            <a:r>
              <a:rPr lang="en-US" sz="1200" dirty="0" smtClean="0"/>
              <a:t> </a:t>
            </a:r>
            <a:r>
              <a:rPr lang="en-US" sz="1200" dirty="0" err="1" smtClean="0"/>
              <a:t>desc</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C442630F-8C1B-B546-8ED8-FB5401C4B151}" type="slidenum">
              <a:rPr lang="en-US" smtClean="0"/>
              <a:t>18</a:t>
            </a:fld>
            <a:endParaRPr lang="en-US"/>
          </a:p>
        </p:txBody>
      </p:sp>
    </p:spTree>
    <p:extLst>
      <p:ext uri="{BB962C8B-B14F-4D97-AF65-F5344CB8AC3E}">
        <p14:creationId xmlns:p14="http://schemas.microsoft.com/office/powerpoint/2010/main" val="337562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Aggregate function exists returns a scalar function. (a non-record, non-collection value</a:t>
            </a:r>
            <a:r>
              <a:rPr lang="en-US" b="0" baseline="0" dirty="0" smtClean="0"/>
              <a:t> represented by type Column[T]</a:t>
            </a:r>
            <a:r>
              <a:rPr lang="en-US" b="0" dirty="0" smtClean="0"/>
              <a:t>)</a:t>
            </a:r>
          </a:p>
          <a:p>
            <a:pPr marL="0" indent="0">
              <a:buNone/>
            </a:pPr>
            <a:endParaRPr lang="en-US" b="1" dirty="0" smtClean="0"/>
          </a:p>
          <a:p>
            <a:pPr marL="0" indent="0">
              <a:buNone/>
            </a:pPr>
            <a:r>
              <a:rPr lang="en-US" b="1" dirty="0" smtClean="0"/>
              <a:t>Slick</a:t>
            </a:r>
          </a:p>
          <a:p>
            <a:pPr marL="0" indent="0">
              <a:buNone/>
            </a:pPr>
            <a:r>
              <a:rPr lang="en-US" sz="1200" dirty="0" smtClean="0"/>
              <a:t>Query(</a:t>
            </a:r>
          </a:p>
          <a:p>
            <a:pPr marL="0" indent="0">
              <a:buNone/>
            </a:pPr>
            <a:r>
              <a:rPr lang="en-US" sz="1200" dirty="0" smtClean="0"/>
              <a:t>	</a:t>
            </a:r>
            <a:r>
              <a:rPr lang="en-US" sz="1200" dirty="0" err="1" smtClean="0"/>
              <a:t>meetings.where</a:t>
            </a:r>
            <a:r>
              <a:rPr lang="en-US" sz="1200" dirty="0" smtClean="0"/>
              <a:t>(_.location === "Antwerp").exists</a:t>
            </a:r>
          </a:p>
          <a:p>
            <a:pPr marL="0" indent="0">
              <a:buNone/>
            </a:pPr>
            <a:r>
              <a:rPr lang="en-US" sz="1200" dirty="0" smtClean="0"/>
              <a:t>).first</a:t>
            </a:r>
          </a:p>
          <a:p>
            <a:pPr marL="0" indent="0">
              <a:buNone/>
            </a:pPr>
            <a:endParaRPr lang="en-US" sz="1200" dirty="0" smtClean="0"/>
          </a:p>
          <a:p>
            <a:pPr marL="0" indent="0">
              <a:buNone/>
            </a:pPr>
            <a:r>
              <a:rPr lang="en-US" sz="1200" b="1" dirty="0" smtClean="0"/>
              <a:t>SQL</a:t>
            </a:r>
          </a:p>
          <a:p>
            <a:pPr marL="0" indent="0">
              <a:buNone/>
            </a:pPr>
            <a:r>
              <a:rPr lang="en-US" sz="1200" dirty="0" smtClean="0"/>
              <a:t>select exists(</a:t>
            </a:r>
          </a:p>
          <a:p>
            <a:pPr marL="0" indent="0">
              <a:buNone/>
            </a:pPr>
            <a:r>
              <a:rPr lang="en-US" sz="1200" dirty="0" smtClean="0"/>
              <a:t>	select * from meeting where </a:t>
            </a:r>
            <a:r>
              <a:rPr lang="en-US" sz="1200" dirty="0" err="1" smtClean="0"/>
              <a:t>meeting.location</a:t>
            </a:r>
            <a:r>
              <a:rPr lang="en-US" sz="1200" dirty="0" smtClean="0"/>
              <a:t> = 'Antwerp'</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19</a:t>
            </a:fld>
            <a:endParaRPr lang="en-US"/>
          </a:p>
        </p:txBody>
      </p:sp>
    </p:spTree>
    <p:extLst>
      <p:ext uri="{BB962C8B-B14F-4D97-AF65-F5344CB8AC3E}">
        <p14:creationId xmlns:p14="http://schemas.microsoft.com/office/powerpoint/2010/main" val="3807886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meetings.list</a:t>
            </a:r>
            <a:endParaRPr lang="en-US" sz="1200" dirty="0" smtClean="0"/>
          </a:p>
          <a:p>
            <a:pPr marL="0" indent="0">
              <a:buNone/>
            </a:pPr>
            <a:endParaRPr lang="en-US" sz="1200" dirty="0" smtClean="0"/>
          </a:p>
          <a:p>
            <a:pPr marL="0" indent="0">
              <a:buNone/>
            </a:pPr>
            <a:r>
              <a:rPr lang="en-US" sz="1200" b="1" dirty="0" smtClean="0"/>
              <a:t>SQL</a:t>
            </a:r>
          </a:p>
          <a:p>
            <a:pPr marL="0" indent="0">
              <a:buNone/>
            </a:pPr>
            <a:r>
              <a:rPr lang="en-US" sz="1200" dirty="0" smtClean="0"/>
              <a:t>select * from meeting</a:t>
            </a:r>
          </a:p>
          <a:p>
            <a:pPr marL="0" indent="0">
              <a:buNone/>
            </a:pPr>
            <a:endParaRPr lang="en-US" sz="1200" dirty="0" smtClean="0"/>
          </a:p>
          <a:p>
            <a:pPr marL="0" indent="0">
              <a:buNone/>
            </a:pPr>
            <a:r>
              <a:rPr lang="en-US" sz="1200" b="1" dirty="0" smtClean="0"/>
              <a:t>Result</a:t>
            </a:r>
          </a:p>
          <a:p>
            <a:pPr marL="0" indent="0">
              <a:buNone/>
            </a:pPr>
            <a:r>
              <a:rPr lang="en-US" sz="1200" dirty="0" smtClean="0"/>
              <a:t>List[Meeting]</a:t>
            </a:r>
          </a:p>
          <a:p>
            <a:pPr marL="0" indent="0">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20</a:t>
            </a:fld>
            <a:endParaRPr lang="en-US"/>
          </a:p>
        </p:txBody>
      </p:sp>
    </p:spTree>
    <p:extLst>
      <p:ext uri="{BB962C8B-B14F-4D97-AF65-F5344CB8AC3E}">
        <p14:creationId xmlns:p14="http://schemas.microsoft.com/office/powerpoint/2010/main" val="2255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meetings.map</a:t>
            </a:r>
            <a:r>
              <a:rPr lang="en-US" sz="1200" dirty="0" smtClean="0"/>
              <a:t>(meeting =&gt; </a:t>
            </a:r>
          </a:p>
          <a:p>
            <a:pPr marL="0" indent="0">
              <a:buNone/>
            </a:pPr>
            <a:r>
              <a:rPr lang="en-US" sz="1200" dirty="0" smtClean="0"/>
              <a:t>	(</a:t>
            </a:r>
            <a:r>
              <a:rPr lang="en-US" sz="1200" dirty="0" err="1" smtClean="0"/>
              <a:t>meeting.id</a:t>
            </a:r>
            <a:r>
              <a:rPr lang="en-US" sz="1200" dirty="0" smtClean="0"/>
              <a:t>, </a:t>
            </a:r>
            <a:r>
              <a:rPr lang="en-US" sz="1200" dirty="0" err="1" smtClean="0"/>
              <a:t>meeting.location</a:t>
            </a:r>
            <a:r>
              <a:rPr lang="en-US" sz="1200" dirty="0" smtClean="0"/>
              <a:t>)</a:t>
            </a:r>
          </a:p>
          <a:p>
            <a:pPr marL="0" indent="0">
              <a:buNone/>
            </a:pPr>
            <a:r>
              <a:rPr lang="en-US" sz="1200" dirty="0" smtClean="0"/>
              <a:t>).list</a:t>
            </a:r>
          </a:p>
          <a:p>
            <a:pPr marL="0" indent="0">
              <a:buNone/>
            </a:pPr>
            <a:endParaRPr lang="en-US" sz="1200" dirty="0" smtClean="0"/>
          </a:p>
          <a:p>
            <a:pPr marL="0" indent="0">
              <a:buNone/>
            </a:pPr>
            <a:r>
              <a:rPr lang="en-US" sz="1200" b="1" dirty="0" smtClean="0"/>
              <a:t>SQL</a:t>
            </a:r>
          </a:p>
          <a:p>
            <a:pPr marL="0" indent="0">
              <a:buNone/>
            </a:pPr>
            <a:r>
              <a:rPr lang="en-US" sz="1200" dirty="0" smtClean="0"/>
              <a:t>select id, location from meetings</a:t>
            </a:r>
          </a:p>
          <a:p>
            <a:pPr marL="0" indent="0">
              <a:buNone/>
            </a:pPr>
            <a:endParaRPr lang="en-US" sz="1200" dirty="0" smtClean="0"/>
          </a:p>
          <a:p>
            <a:pPr marL="0" indent="0">
              <a:buNone/>
            </a:pPr>
            <a:r>
              <a:rPr lang="en-US" sz="1200" b="1" dirty="0" smtClean="0"/>
              <a:t>Result</a:t>
            </a:r>
          </a:p>
          <a:p>
            <a:pPr marL="0" indent="0">
              <a:buNone/>
            </a:pPr>
            <a:r>
              <a:rPr lang="en-US" sz="1200" dirty="0" smtClean="0"/>
              <a:t>List[(Long, Option[String])]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21</a:t>
            </a:fld>
            <a:endParaRPr lang="en-US"/>
          </a:p>
        </p:txBody>
      </p:sp>
    </p:spTree>
    <p:extLst>
      <p:ext uri="{BB962C8B-B14F-4D97-AF65-F5344CB8AC3E}">
        <p14:creationId xmlns:p14="http://schemas.microsoft.com/office/powerpoint/2010/main" val="262970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innerJoin</a:t>
            </a:r>
            <a:r>
              <a:rPr lang="en-US" sz="1200" dirty="0" smtClean="0"/>
              <a:t>(documents).on { case (meeting, document) =&gt;</a:t>
            </a:r>
          </a:p>
          <a:p>
            <a:pPr marL="0" indent="0">
              <a:buNone/>
            </a:pPr>
            <a:r>
              <a:rPr lang="en-US" sz="1200" dirty="0" smtClean="0"/>
              <a:t>          </a:t>
            </a:r>
            <a:r>
              <a:rPr lang="en-US" sz="1200" dirty="0" err="1" smtClean="0"/>
              <a:t>meeting.id</a:t>
            </a:r>
            <a:r>
              <a:rPr lang="en-US" sz="1200" dirty="0" smtClean="0"/>
              <a:t> === </a:t>
            </a:r>
            <a:r>
              <a:rPr lang="en-US" sz="1200" dirty="0" err="1" smtClean="0"/>
              <a:t>document.meetingId</a:t>
            </a:r>
            <a:endParaRPr lang="en-US" sz="1200" dirty="0" smtClean="0"/>
          </a:p>
          <a:p>
            <a:pPr marL="0" indent="0">
              <a:buNone/>
            </a:pPr>
            <a:r>
              <a:rPr lang="en-US" sz="1200" dirty="0" smtClean="0"/>
              <a:t>        }.where { case (meeting, document) =&gt;</a:t>
            </a:r>
          </a:p>
          <a:p>
            <a:pPr marL="0" indent="0">
              <a:buNone/>
            </a:pPr>
            <a:r>
              <a:rPr lang="en-US" sz="1200" dirty="0" smtClean="0"/>
              <a:t>          </a:t>
            </a:r>
            <a:r>
              <a:rPr lang="en-US" sz="1200" dirty="0" err="1" smtClean="0"/>
              <a:t>meeting.id</a:t>
            </a:r>
            <a:r>
              <a:rPr lang="en-US" sz="1200" dirty="0" smtClean="0"/>
              <a:t> === 1L</a:t>
            </a:r>
          </a:p>
          <a:p>
            <a:pPr marL="0" indent="0">
              <a:buNone/>
            </a:pPr>
            <a:r>
              <a:rPr lang="en-US" sz="1200" dirty="0" smtClean="0"/>
              <a:t>        }.list</a:t>
            </a:r>
          </a:p>
          <a:p>
            <a:pPr marL="0" indent="0">
              <a:buNone/>
            </a:pPr>
            <a:endParaRPr lang="en-US" sz="1200" b="1" dirty="0" smtClean="0"/>
          </a:p>
          <a:p>
            <a:pPr marL="0" indent="0">
              <a:buNone/>
            </a:pPr>
            <a:r>
              <a:rPr lang="en-US" sz="1200" b="1" dirty="0" smtClean="0"/>
              <a:t>Result</a:t>
            </a:r>
          </a:p>
          <a:p>
            <a:pPr marL="0" indent="0">
              <a:buNone/>
            </a:pPr>
            <a:r>
              <a:rPr lang="en-US" sz="1200" dirty="0" smtClean="0"/>
              <a:t>List[(Meeting, Document)]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24</a:t>
            </a:fld>
            <a:endParaRPr lang="en-US"/>
          </a:p>
        </p:txBody>
      </p:sp>
    </p:spTree>
    <p:extLst>
      <p:ext uri="{BB962C8B-B14F-4D97-AF65-F5344CB8AC3E}">
        <p14:creationId xmlns:p14="http://schemas.microsoft.com/office/powerpoint/2010/main" val="168205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Slick</a:t>
            </a:r>
            <a:endParaRPr lang="en-US" dirty="0" smtClean="0"/>
          </a:p>
          <a:p>
            <a:r>
              <a:rPr lang="en-US" dirty="0" smtClean="0"/>
              <a:t>meetings</a:t>
            </a:r>
          </a:p>
          <a:p>
            <a:r>
              <a:rPr lang="en-US" dirty="0" smtClean="0"/>
              <a:t>      .</a:t>
            </a:r>
            <a:r>
              <a:rPr lang="en-US" dirty="0" err="1" smtClean="0"/>
              <a:t>innerJoin</a:t>
            </a:r>
            <a:r>
              <a:rPr lang="en-US" dirty="0" smtClean="0"/>
              <a:t>(documents).on { case (meeting, document) =&gt;</a:t>
            </a:r>
          </a:p>
          <a:p>
            <a:r>
              <a:rPr lang="en-US" dirty="0" smtClean="0"/>
              <a:t>        </a:t>
            </a:r>
            <a:r>
              <a:rPr lang="en-US" dirty="0" err="1" smtClean="0"/>
              <a:t>meeting.id</a:t>
            </a:r>
            <a:r>
              <a:rPr lang="en-US" dirty="0" smtClean="0"/>
              <a:t> === </a:t>
            </a:r>
            <a:r>
              <a:rPr lang="en-US" dirty="0" err="1" smtClean="0"/>
              <a:t>document.meetingId</a:t>
            </a:r>
            <a:endParaRPr lang="en-US" dirty="0" smtClean="0"/>
          </a:p>
          <a:p>
            <a:r>
              <a:rPr lang="en-US" dirty="0" smtClean="0"/>
              <a:t>      }</a:t>
            </a:r>
          </a:p>
          <a:p>
            <a:r>
              <a:rPr lang="en-US" dirty="0" smtClean="0"/>
              <a:t>      .where { case (meeting, document) =&gt;</a:t>
            </a:r>
          </a:p>
          <a:p>
            <a:r>
              <a:rPr lang="en-US" dirty="0" smtClean="0"/>
              <a:t>        </a:t>
            </a:r>
            <a:r>
              <a:rPr lang="en-US" dirty="0" err="1" smtClean="0"/>
              <a:t>meeting.id</a:t>
            </a:r>
            <a:r>
              <a:rPr lang="en-US" dirty="0" smtClean="0"/>
              <a:t> === 1L</a:t>
            </a:r>
          </a:p>
          <a:p>
            <a:r>
              <a:rPr lang="en-US" dirty="0" smtClean="0"/>
              <a:t>      }</a:t>
            </a:r>
          </a:p>
          <a:p>
            <a:r>
              <a:rPr lang="en-US" dirty="0" smtClean="0"/>
              <a:t>      .</a:t>
            </a:r>
            <a:r>
              <a:rPr lang="en-US" dirty="0" err="1" smtClean="0"/>
              <a:t>mapResult</a:t>
            </a:r>
            <a:r>
              <a:rPr lang="en-US" dirty="0" smtClean="0"/>
              <a:t> { case (meeting, document) =&gt;</a:t>
            </a:r>
          </a:p>
          <a:p>
            <a:r>
              <a:rPr lang="en-US" dirty="0" smtClean="0"/>
              <a:t>        </a:t>
            </a:r>
            <a:r>
              <a:rPr lang="en-US" dirty="0" err="1" smtClean="0"/>
              <a:t>meeting.documents</a:t>
            </a:r>
            <a:r>
              <a:rPr lang="en-US" dirty="0" smtClean="0"/>
              <a:t> = Some(Set(document))</a:t>
            </a:r>
          </a:p>
          <a:p>
            <a:r>
              <a:rPr lang="en-US" dirty="0" smtClean="0"/>
              <a:t>        meeting</a:t>
            </a:r>
          </a:p>
          <a:p>
            <a:r>
              <a:rPr lang="en-US" dirty="0" smtClean="0"/>
              <a:t>      }.</a:t>
            </a:r>
            <a:r>
              <a:rPr lang="en-US" dirty="0" err="1" smtClean="0"/>
              <a:t>list.reduceOption</a:t>
            </a:r>
            <a:r>
              <a:rPr lang="en-US" dirty="0" smtClean="0"/>
              <a:t> { (</a:t>
            </a:r>
            <a:r>
              <a:rPr lang="en-US" dirty="0" err="1" smtClean="0"/>
              <a:t>previousMeeting</a:t>
            </a:r>
            <a:r>
              <a:rPr lang="en-US" dirty="0" smtClean="0"/>
              <a:t>, meeting) =&gt;</a:t>
            </a:r>
          </a:p>
          <a:p>
            <a:r>
              <a:rPr lang="en-US" dirty="0" smtClean="0"/>
              <a:t>        </a:t>
            </a:r>
            <a:r>
              <a:rPr lang="en-US" dirty="0" err="1" smtClean="0"/>
              <a:t>previousMeeting.documents</a:t>
            </a:r>
            <a:r>
              <a:rPr lang="en-US" dirty="0" smtClean="0"/>
              <a:t> =</a:t>
            </a:r>
          </a:p>
          <a:p>
            <a:r>
              <a:rPr lang="en-US" dirty="0" smtClean="0"/>
              <a:t>          Some(</a:t>
            </a:r>
            <a:r>
              <a:rPr lang="en-US" dirty="0" err="1" smtClean="0"/>
              <a:t>previousMeeting.documents.get</a:t>
            </a:r>
            <a:r>
              <a:rPr lang="en-US" dirty="0" smtClean="0"/>
              <a:t> ++ </a:t>
            </a:r>
            <a:r>
              <a:rPr lang="en-US" dirty="0" err="1" smtClean="0"/>
              <a:t>meeting.documents.get</a:t>
            </a:r>
            <a:r>
              <a:rPr lang="en-US" dirty="0" smtClean="0"/>
              <a:t>)</a:t>
            </a:r>
          </a:p>
          <a:p>
            <a:r>
              <a:rPr lang="en-US" dirty="0" smtClean="0"/>
              <a:t>        </a:t>
            </a:r>
            <a:r>
              <a:rPr lang="en-US" dirty="0" err="1" smtClean="0"/>
              <a:t>previousMeeting</a:t>
            </a: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25</a:t>
            </a:fld>
            <a:endParaRPr lang="en-US"/>
          </a:p>
        </p:txBody>
      </p:sp>
    </p:spTree>
    <p:extLst>
      <p:ext uri="{BB962C8B-B14F-4D97-AF65-F5344CB8AC3E}">
        <p14:creationId xmlns:p14="http://schemas.microsoft.com/office/powerpoint/2010/main" val="6963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}.list //</a:t>
            </a:r>
            <a:r>
              <a:rPr lang="en-US" sz="1200" dirty="0" err="1" smtClean="0"/>
              <a:t>SlickException</a:t>
            </a:r>
            <a:r>
              <a:rPr lang="en-US" sz="1200" dirty="0" smtClean="0"/>
              <a:t>: Read NULL value</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26</a:t>
            </a:fld>
            <a:endParaRPr lang="en-US"/>
          </a:p>
        </p:txBody>
      </p:sp>
    </p:spTree>
    <p:extLst>
      <p:ext uri="{BB962C8B-B14F-4D97-AF65-F5344CB8AC3E}">
        <p14:creationId xmlns:p14="http://schemas.microsoft.com/office/powerpoint/2010/main" val="335177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a:t>
            </a:r>
            <a:r>
              <a:rPr lang="en-US" sz="1200" dirty="0" err="1" smtClean="0"/>
              <a:t>leftJoin</a:t>
            </a:r>
            <a:r>
              <a:rPr lang="en-US" sz="1200" dirty="0" smtClean="0"/>
              <a:t>(attendees).on { case ((meeting, </a:t>
            </a:r>
            <a:r>
              <a:rPr lang="en-US" sz="1200" dirty="0" err="1" smtClean="0"/>
              <a:t>attendeeLink</a:t>
            </a:r>
            <a:r>
              <a:rPr lang="en-US" sz="1200" dirty="0" smtClean="0"/>
              <a:t>), attendee) =&gt;</a:t>
            </a:r>
          </a:p>
          <a:p>
            <a:pPr marL="0" indent="0">
              <a:buNone/>
            </a:pPr>
            <a:r>
              <a:rPr lang="en-US" sz="1200" dirty="0" smtClean="0"/>
              <a:t>          </a:t>
            </a:r>
            <a:r>
              <a:rPr lang="en-US" sz="1200" dirty="0" err="1" smtClean="0"/>
              <a:t>attendeeLink.attendeeId</a:t>
            </a:r>
            <a:r>
              <a:rPr lang="en-US" sz="1200" dirty="0" smtClean="0"/>
              <a:t> === </a:t>
            </a:r>
            <a:r>
              <a:rPr lang="en-US" sz="1200" dirty="0" err="1" smtClean="0"/>
              <a:t>attendee.id</a:t>
            </a:r>
            <a:endParaRPr lang="en-US" sz="1200" dirty="0" smtClean="0"/>
          </a:p>
          <a:p>
            <a:pPr marL="0" indent="0">
              <a:buNone/>
            </a:pPr>
            <a:r>
              <a:rPr lang="en-US" sz="1200" dirty="0" smtClean="0"/>
              <a:t>        }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}.list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28</a:t>
            </a:fld>
            <a:endParaRPr lang="en-US"/>
          </a:p>
        </p:txBody>
      </p:sp>
    </p:spTree>
    <p:extLst>
      <p:ext uri="{BB962C8B-B14F-4D97-AF65-F5344CB8AC3E}">
        <p14:creationId xmlns:p14="http://schemas.microsoft.com/office/powerpoint/2010/main" val="127693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a:t>
            </a:r>
          </a:p>
          <a:p>
            <a:pPr marL="0" indent="0">
              <a:buNone/>
            </a:pPr>
            <a:r>
              <a:rPr lang="en-US" sz="1200" dirty="0" smtClean="0"/>
              <a:t>        .</a:t>
            </a:r>
            <a:r>
              <a:rPr lang="en-US" sz="1200" dirty="0" err="1" smtClean="0"/>
              <a:t>leftJoin</a:t>
            </a:r>
            <a:r>
              <a:rPr lang="en-US" sz="1200" dirty="0" smtClean="0"/>
              <a:t>(attendees).on { … } </a:t>
            </a:r>
          </a:p>
          <a:p>
            <a:pPr marL="0" indent="0">
              <a:buNone/>
            </a:pPr>
            <a:r>
              <a:rPr lang="en-US" sz="1200" dirty="0" smtClean="0"/>
              <a:t>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a:t>
            </a:r>
          </a:p>
          <a:p>
            <a:pPr marL="0" indent="0">
              <a:buNone/>
            </a:pPr>
            <a:r>
              <a:rPr lang="en-US" sz="1200" dirty="0" smtClean="0"/>
              <a:t>        //for every result row, put the attendee on the meeting</a:t>
            </a:r>
          </a:p>
          <a:p>
            <a:pPr marL="0" indent="0">
              <a:buNone/>
            </a:pPr>
            <a:r>
              <a:rPr lang="en-US" sz="1200" dirty="0" smtClean="0"/>
              <a:t>        .</a:t>
            </a:r>
            <a:r>
              <a:rPr lang="en-US" sz="1200" dirty="0" err="1" smtClean="0"/>
              <a:t>mapResult</a:t>
            </a:r>
            <a:r>
              <a:rPr lang="en-US" sz="1200" dirty="0" smtClean="0"/>
              <a:t> { case (meeting: Meeting, </a:t>
            </a:r>
            <a:r>
              <a:rPr lang="en-US" sz="1200" dirty="0" err="1" smtClean="0"/>
              <a:t>attendeeOption</a:t>
            </a:r>
            <a:r>
              <a:rPr lang="en-US" sz="1200" dirty="0" smtClean="0"/>
              <a:t>: Option[Attendee]) =&gt;</a:t>
            </a:r>
          </a:p>
          <a:p>
            <a:pPr marL="0" indent="0">
              <a:buNone/>
            </a:pPr>
            <a:r>
              <a:rPr lang="en-US" sz="1200" dirty="0" smtClean="0"/>
              <a:t>          </a:t>
            </a:r>
            <a:r>
              <a:rPr lang="en-US" sz="1200" dirty="0" err="1" smtClean="0"/>
              <a:t>meeting.attendees</a:t>
            </a:r>
            <a:r>
              <a:rPr lang="en-US" sz="1200" dirty="0" smtClean="0"/>
              <a:t> = </a:t>
            </a:r>
            <a:r>
              <a:rPr lang="en-US" sz="1200" dirty="0" err="1" smtClean="0"/>
              <a:t>attendeeOption.map</a:t>
            </a:r>
            <a:r>
              <a:rPr lang="en-US" sz="1200" dirty="0" smtClean="0"/>
              <a:t>(Set(_)).</a:t>
            </a:r>
            <a:r>
              <a:rPr lang="en-US" sz="1200" dirty="0" err="1" smtClean="0"/>
              <a:t>orElse</a:t>
            </a:r>
            <a:r>
              <a:rPr lang="en-US" sz="1200" dirty="0" smtClean="0"/>
              <a:t>(Some(</a:t>
            </a:r>
            <a:r>
              <a:rPr lang="en-US" sz="1200" dirty="0" err="1" smtClean="0"/>
              <a:t>Set.empty</a:t>
            </a:r>
            <a:r>
              <a:rPr lang="en-US" sz="1200" dirty="0" smtClean="0"/>
              <a:t>[Attendee]))</a:t>
            </a:r>
          </a:p>
          <a:p>
            <a:pPr marL="0" indent="0">
              <a:buNone/>
            </a:pPr>
            <a:r>
              <a:rPr lang="en-US" sz="1200" dirty="0" smtClean="0"/>
              <a:t>          meeting</a:t>
            </a:r>
          </a:p>
          <a:p>
            <a:pPr marL="0" indent="0">
              <a:buNone/>
            </a:pPr>
            <a:r>
              <a:rPr lang="en-US" sz="1200" dirty="0" smtClean="0"/>
              <a:t>        }</a:t>
            </a:r>
          </a:p>
          <a:p>
            <a:pPr marL="0" indent="0">
              <a:buNone/>
            </a:pPr>
            <a:r>
              <a:rPr lang="en-US" sz="1200" dirty="0" smtClean="0"/>
              <a:t>        //merge meetings with the same id</a:t>
            </a:r>
          </a:p>
          <a:p>
            <a:pPr marL="0" indent="0">
              <a:buNone/>
            </a:pPr>
            <a:r>
              <a:rPr lang="en-US" sz="1200" dirty="0" smtClean="0"/>
              <a:t>        .</a:t>
            </a:r>
            <a:r>
              <a:rPr lang="en-US" sz="1200" dirty="0" err="1" smtClean="0"/>
              <a:t>list.groupBy</a:t>
            </a:r>
            <a:r>
              <a:rPr lang="en-US" sz="1200" dirty="0" smtClean="0"/>
              <a:t>(_.id).</a:t>
            </a:r>
            <a:r>
              <a:rPr lang="en-US" sz="1200" dirty="0" err="1" smtClean="0"/>
              <a:t>mapValues</a:t>
            </a:r>
            <a:r>
              <a:rPr lang="en-US" sz="1200" dirty="0" smtClean="0"/>
              <a:t> { </a:t>
            </a:r>
            <a:r>
              <a:rPr lang="en-US" sz="1200" dirty="0" err="1" smtClean="0"/>
              <a:t>meetingsWithSameId</a:t>
            </a:r>
            <a:r>
              <a:rPr lang="en-US" sz="1200" dirty="0" smtClean="0"/>
              <a:t> =&gt;</a:t>
            </a:r>
          </a:p>
          <a:p>
            <a:pPr marL="0" indent="0">
              <a:buNone/>
            </a:pPr>
            <a:r>
              <a:rPr lang="en-US" sz="1200" dirty="0" smtClean="0"/>
              <a:t>          </a:t>
            </a:r>
            <a:r>
              <a:rPr lang="en-US" sz="1200" dirty="0" err="1" smtClean="0"/>
              <a:t>meetingsWithSameId.reduce</a:t>
            </a:r>
            <a:r>
              <a:rPr lang="en-US" sz="1200" dirty="0" smtClean="0"/>
              <a:t> { (</a:t>
            </a:r>
            <a:r>
              <a:rPr lang="en-US" sz="1200" dirty="0" err="1" smtClean="0"/>
              <a:t>previousMeeting</a:t>
            </a:r>
            <a:r>
              <a:rPr lang="en-US" sz="1200" dirty="0" smtClean="0"/>
              <a:t>, meeting) =&gt;</a:t>
            </a:r>
          </a:p>
          <a:p>
            <a:pPr marL="0" indent="0">
              <a:buNone/>
            </a:pPr>
            <a:r>
              <a:rPr lang="en-US" sz="1200" dirty="0" smtClean="0"/>
              <a:t>            </a:t>
            </a:r>
            <a:r>
              <a:rPr lang="en-US" sz="1200" dirty="0" err="1" smtClean="0"/>
              <a:t>previousMeeting.attendees</a:t>
            </a:r>
            <a:r>
              <a:rPr lang="en-US" sz="1200" dirty="0" smtClean="0"/>
              <a:t> = Some(</a:t>
            </a:r>
            <a:r>
              <a:rPr lang="en-US" sz="1200" dirty="0" err="1" smtClean="0"/>
              <a:t>previousMeeting.attendees.get</a:t>
            </a:r>
            <a:r>
              <a:rPr lang="en-US" sz="1200" dirty="0" smtClean="0"/>
              <a:t> ++ </a:t>
            </a:r>
            <a:r>
              <a:rPr lang="en-US" sz="1200" dirty="0" err="1" smtClean="0"/>
              <a:t>meeting.attendees.get</a:t>
            </a:r>
            <a:r>
              <a:rPr lang="en-US" sz="1200" dirty="0" smtClean="0"/>
              <a:t>)</a:t>
            </a:r>
          </a:p>
          <a:p>
            <a:pPr marL="0" indent="0">
              <a:buNone/>
            </a:pPr>
            <a:r>
              <a:rPr lang="en-US" sz="1200" dirty="0" smtClean="0"/>
              <a:t>            </a:t>
            </a:r>
            <a:r>
              <a:rPr lang="en-US" sz="1200" dirty="0" err="1" smtClean="0"/>
              <a:t>previousMeeting</a:t>
            </a:r>
            <a:endParaRPr lang="en-US" sz="1200" dirty="0" smtClean="0"/>
          </a:p>
          <a:p>
            <a:pPr marL="0" indent="0">
              <a:buNone/>
            </a:pPr>
            <a:r>
              <a:rPr lang="en-US" sz="1200" dirty="0" smtClean="0"/>
              <a:t>          }</a:t>
            </a:r>
          </a:p>
          <a:p>
            <a:pPr marL="0" indent="0">
              <a:buNone/>
            </a:pPr>
            <a:r>
              <a:rPr lang="en-US" sz="1200" dirty="0" smtClean="0"/>
              <a:t>        }.</a:t>
            </a:r>
            <a:r>
              <a:rPr lang="en-US" sz="1200" dirty="0" err="1" smtClean="0"/>
              <a:t>values.toList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29</a:t>
            </a:fld>
            <a:endParaRPr lang="en-US"/>
          </a:p>
        </p:txBody>
      </p:sp>
    </p:spTree>
    <p:extLst>
      <p:ext uri="{BB962C8B-B14F-4D97-AF65-F5344CB8AC3E}">
        <p14:creationId xmlns:p14="http://schemas.microsoft.com/office/powerpoint/2010/main" val="37820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Slick doesn’t use standard</a:t>
            </a:r>
            <a:r>
              <a:rPr lang="en-US" baseline="0" dirty="0" smtClean="0"/>
              <a:t> </a:t>
            </a:r>
            <a:r>
              <a:rPr lang="en-US" baseline="0" dirty="0" err="1" smtClean="0"/>
              <a:t>Scala</a:t>
            </a:r>
            <a:r>
              <a:rPr lang="en-US" baseline="0" dirty="0" smtClean="0"/>
              <a:t> types, but lifts them into a Rep type constructor</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6</a:t>
            </a:fld>
            <a:endParaRPr lang="en-US"/>
          </a:p>
        </p:txBody>
      </p:sp>
    </p:spTree>
    <p:extLst>
      <p:ext uri="{BB962C8B-B14F-4D97-AF65-F5344CB8AC3E}">
        <p14:creationId xmlns:p14="http://schemas.microsoft.com/office/powerpoint/2010/main" val="3683980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 function</a:t>
            </a:r>
            <a:r>
              <a:rPr lang="en-US" baseline="0" dirty="0" smtClean="0"/>
              <a:t> is currently required to make optional result rows work in outer joins. This is something you have to manually implement, or let it generate by the Slick code generator. This is expected to be fixed somewhere this year.</a:t>
            </a:r>
            <a:endParaRPr lang="en-US" dirty="0" smtClean="0"/>
          </a:p>
          <a:p>
            <a:endParaRPr lang="en-US" dirty="0" smtClean="0"/>
          </a:p>
          <a:p>
            <a:r>
              <a:rPr lang="en-US" dirty="0" smtClean="0"/>
              <a:t>class Users(tag: Tag) extends Table[User](tag, "user") {</a:t>
            </a:r>
          </a:p>
          <a:p>
            <a:r>
              <a:rPr lang="en-US" dirty="0" smtClean="0"/>
              <a:t>      …</a:t>
            </a:r>
          </a:p>
          <a:p>
            <a:r>
              <a:rPr lang="en-US" dirty="0" smtClean="0"/>
              <a:t>      </a:t>
            </a:r>
            <a:r>
              <a:rPr lang="en-US" dirty="0" err="1" smtClean="0"/>
              <a:t>def</a:t>
            </a:r>
            <a:r>
              <a:rPr lang="en-US" dirty="0" smtClean="0"/>
              <a:t> ? = (id.?, username.?, password.?, </a:t>
            </a:r>
            <a:r>
              <a:rPr lang="en-US" dirty="0" err="1" smtClean="0"/>
              <a:t>firstName</a:t>
            </a:r>
            <a:r>
              <a:rPr lang="en-US" dirty="0" smtClean="0"/>
              <a:t>.?, </a:t>
            </a:r>
            <a:r>
              <a:rPr lang="en-US" dirty="0" err="1" smtClean="0"/>
              <a:t>lastName</a:t>
            </a:r>
            <a:r>
              <a:rPr lang="en-US" dirty="0" smtClean="0"/>
              <a:t>.?,function)</a:t>
            </a:r>
          </a:p>
          <a:p>
            <a:r>
              <a:rPr lang="en-US" dirty="0" smtClean="0"/>
              <a:t>        .shaped.&lt;&gt;(</a:t>
            </a:r>
            <a:r>
              <a:rPr lang="en-US" dirty="0" err="1" smtClean="0"/>
              <a:t>applyMaybe</a:t>
            </a:r>
            <a:r>
              <a:rPr lang="en-US" dirty="0" smtClean="0"/>
              <a:t>, (_:Any) =&gt;</a:t>
            </a:r>
          </a:p>
          <a:p>
            <a:r>
              <a:rPr lang="en-US" dirty="0" smtClean="0"/>
              <a:t>        throw new Exception("Inserting into ? projection not supported.")</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applyMaybe</a:t>
            </a:r>
            <a:r>
              <a:rPr lang="en-US" dirty="0" smtClean="0"/>
              <a:t> = { r: (Option[Long], Option[String], Option[String], </a:t>
            </a:r>
          </a:p>
          <a:p>
            <a:r>
              <a:rPr lang="en-US" dirty="0" smtClean="0"/>
              <a:t>        Option[String], Option[String], Option[String]) =&gt;</a:t>
            </a:r>
          </a:p>
          <a:p>
            <a:r>
              <a:rPr lang="en-US" dirty="0" smtClean="0"/>
              <a:t>        import r._</a:t>
            </a:r>
          </a:p>
          <a:p>
            <a:r>
              <a:rPr lang="en-US" dirty="0" smtClean="0"/>
              <a:t>        _1.map(_=&gt;</a:t>
            </a:r>
          </a:p>
          <a:p>
            <a:r>
              <a:rPr lang="en-US" dirty="0" smtClean="0"/>
              <a:t>          </a:t>
            </a:r>
            <a:r>
              <a:rPr lang="en-US" dirty="0" err="1" smtClean="0"/>
              <a:t>User.tupled</a:t>
            </a:r>
            <a:r>
              <a:rPr lang="en-US" dirty="0" smtClean="0"/>
              <a:t>((_1, _2.get, _3.get, _4.get, _5.get, _6))</a:t>
            </a:r>
          </a:p>
          <a:p>
            <a:r>
              <a:rPr lang="en-US" dirty="0" smtClean="0"/>
              <a:t>        )</a:t>
            </a:r>
          </a:p>
          <a:p>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30</a:t>
            </a:fld>
            <a:endParaRPr lang="en-US"/>
          </a:p>
        </p:txBody>
      </p:sp>
    </p:spTree>
    <p:extLst>
      <p:ext uri="{BB962C8B-B14F-4D97-AF65-F5344CB8AC3E}">
        <p14:creationId xmlns:p14="http://schemas.microsoft.com/office/powerpoint/2010/main" val="97439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meetings.returning</a:t>
            </a:r>
            <a:r>
              <a:rPr lang="en-US" sz="1200" dirty="0" smtClean="0"/>
              <a:t>(</a:t>
            </a:r>
            <a:r>
              <a:rPr lang="en-US" sz="1200" dirty="0" err="1" smtClean="0"/>
              <a:t>meetings.map</a:t>
            </a:r>
            <a:r>
              <a:rPr lang="en-US" sz="1200" dirty="0" smtClean="0"/>
              <a:t>(_.id)).insert(meeting)</a:t>
            </a:r>
          </a:p>
          <a:p>
            <a:pPr marL="0" indent="0">
              <a:buNone/>
            </a:pPr>
            <a:endParaRPr lang="en-US" sz="1200" dirty="0" smtClean="0"/>
          </a:p>
          <a:p>
            <a:pPr marL="0" indent="0">
              <a:buNone/>
            </a:pPr>
            <a:r>
              <a:rPr lang="en-US" sz="1200" b="1" dirty="0" smtClean="0"/>
              <a:t>SQL</a:t>
            </a:r>
          </a:p>
          <a:p>
            <a:pPr marL="0" indent="0">
              <a:buNone/>
            </a:pPr>
            <a:r>
              <a:rPr lang="en-US" sz="1200" dirty="0" smtClean="0"/>
              <a:t>INSERT INTO "meeting" </a:t>
            </a:r>
          </a:p>
          <a:p>
            <a:pPr marL="0" indent="0">
              <a:buNone/>
            </a:pPr>
            <a:r>
              <a:rPr lang="en-US" sz="1200" dirty="0" smtClean="0"/>
              <a:t>("title",”summary","location","start_time","end_time","</a:t>
            </a:r>
            <a:r>
              <a:rPr lang="en-US" sz="1200" dirty="0" err="1" smtClean="0"/>
              <a:t>owner_id</a:t>
            </a:r>
            <a:r>
              <a:rPr lang="en-US" sz="1200" dirty="0" smtClean="0"/>
              <a:t>") </a:t>
            </a:r>
          </a:p>
          <a:p>
            <a:pPr marL="0" indent="0">
              <a:buNone/>
            </a:pPr>
            <a:r>
              <a:rPr lang="en-US" sz="1200" dirty="0" smtClean="0"/>
              <a:t>VALUES (?,?,?,?,?,?), returning: id</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32</a:t>
            </a:fld>
            <a:endParaRPr lang="en-US"/>
          </a:p>
        </p:txBody>
      </p:sp>
    </p:spTree>
    <p:extLst>
      <p:ext uri="{BB962C8B-B14F-4D97-AF65-F5344CB8AC3E}">
        <p14:creationId xmlns:p14="http://schemas.microsoft.com/office/powerpoint/2010/main" val="253124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.where(_.id === 1L)</a:t>
            </a:r>
          </a:p>
          <a:p>
            <a:pPr marL="0" indent="0">
              <a:buNone/>
            </a:pPr>
            <a:r>
              <a:rPr lang="en-US" sz="1200" dirty="0" smtClean="0"/>
              <a:t>	.map(_.title)</a:t>
            </a:r>
          </a:p>
          <a:p>
            <a:pPr marL="0" indent="0">
              <a:buNone/>
            </a:pPr>
            <a:r>
              <a:rPr lang="en-US" sz="1200" dirty="0" smtClean="0"/>
              <a:t>	.update(“new title”)</a:t>
            </a:r>
          </a:p>
          <a:p>
            <a:pPr marL="0" indent="0">
              <a:buNone/>
            </a:pPr>
            <a:endParaRPr lang="en-US" sz="1200" dirty="0" smtClean="0"/>
          </a:p>
          <a:p>
            <a:pPr marL="0" indent="0">
              <a:buNone/>
            </a:pPr>
            <a:r>
              <a:rPr lang="en-US" sz="1200" b="1" dirty="0" smtClean="0"/>
              <a:t>SQL</a:t>
            </a:r>
          </a:p>
          <a:p>
            <a:pPr marL="0" indent="0">
              <a:buNone/>
            </a:pPr>
            <a:r>
              <a:rPr lang="en-US" sz="1200" dirty="0" smtClean="0"/>
              <a:t>update meeting set title = ‘new title’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33</a:t>
            </a:fld>
            <a:endParaRPr lang="en-US"/>
          </a:p>
        </p:txBody>
      </p:sp>
    </p:spTree>
    <p:extLst>
      <p:ext uri="{BB962C8B-B14F-4D97-AF65-F5344CB8AC3E}">
        <p14:creationId xmlns:p14="http://schemas.microsoft.com/office/powerpoint/2010/main" val="122390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meetings.where</a:t>
            </a:r>
            <a:r>
              <a:rPr lang="en-US" sz="1200" dirty="0" smtClean="0"/>
              <a:t>(_.id === 1L).delete</a:t>
            </a:r>
          </a:p>
          <a:p>
            <a:pPr marL="0" indent="0">
              <a:buNone/>
            </a:pPr>
            <a:endParaRPr lang="en-US" sz="1200" dirty="0" smtClean="0"/>
          </a:p>
          <a:p>
            <a:pPr marL="0" indent="0">
              <a:buNone/>
            </a:pPr>
            <a:r>
              <a:rPr lang="en-US" sz="1200" b="1" dirty="0" smtClean="0"/>
              <a:t>SQL</a:t>
            </a:r>
          </a:p>
          <a:p>
            <a:pPr marL="0" indent="0">
              <a:buNone/>
            </a:pPr>
            <a:r>
              <a:rPr lang="en-US" sz="1200" dirty="0" smtClean="0"/>
              <a:t>delete from meeting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34</a:t>
            </a:fld>
            <a:endParaRPr lang="en-US"/>
          </a:p>
        </p:txBody>
      </p:sp>
    </p:spTree>
    <p:extLst>
      <p:ext uri="{BB962C8B-B14F-4D97-AF65-F5344CB8AC3E}">
        <p14:creationId xmlns:p14="http://schemas.microsoft.com/office/powerpoint/2010/main" val="112743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 Database configuration</a:t>
            </a:r>
          </a:p>
          <a:p>
            <a:pPr marL="0" indent="0">
              <a:buNone/>
            </a:pPr>
            <a:r>
              <a:rPr lang="en-US" sz="1200" dirty="0" err="1" smtClean="0"/>
              <a:t>db.default.driver</a:t>
            </a:r>
            <a:r>
              <a:rPr lang="en-US" sz="1200" dirty="0" smtClean="0"/>
              <a:t>=</a:t>
            </a:r>
            <a:r>
              <a:rPr lang="en-US" sz="1200" dirty="0" err="1" smtClean="0"/>
              <a:t>org.postgresql.Driver</a:t>
            </a:r>
            <a:endParaRPr lang="en-US" sz="1200" dirty="0" smtClean="0"/>
          </a:p>
          <a:p>
            <a:pPr marL="0" indent="0">
              <a:buNone/>
            </a:pPr>
            <a:r>
              <a:rPr lang="en-US" sz="1200" dirty="0" err="1" smtClean="0"/>
              <a:t>db.default.url</a:t>
            </a:r>
            <a:r>
              <a:rPr lang="en-US" sz="1200" dirty="0" smtClean="0"/>
              <a:t>="</a:t>
            </a:r>
            <a:r>
              <a:rPr lang="en-US" sz="1200" dirty="0" err="1" smtClean="0"/>
              <a:t>jdbc:postgresql</a:t>
            </a:r>
            <a:r>
              <a:rPr lang="en-US" sz="1200" dirty="0" smtClean="0"/>
              <a:t>://localhost:5432/meetings"</a:t>
            </a:r>
          </a:p>
          <a:p>
            <a:pPr marL="0" indent="0">
              <a:buNone/>
            </a:pPr>
            <a:r>
              <a:rPr lang="en-US" sz="1200" dirty="0" err="1" smtClean="0"/>
              <a:t>db.default.user</a:t>
            </a:r>
            <a:r>
              <a:rPr lang="en-US" sz="1200" dirty="0" smtClean="0"/>
              <a:t>=</a:t>
            </a:r>
            <a:r>
              <a:rPr lang="en-US" sz="1200" dirty="0" err="1" smtClean="0"/>
              <a:t>postgres</a:t>
            </a:r>
            <a:endParaRPr lang="en-US" sz="1200" dirty="0" smtClean="0"/>
          </a:p>
          <a:p>
            <a:pPr marL="0" indent="0">
              <a:buNone/>
            </a:pPr>
            <a:r>
              <a:rPr lang="en-US" sz="1200" dirty="0" err="1" smtClean="0"/>
              <a:t>db.default.password</a:t>
            </a:r>
            <a:r>
              <a:rPr lang="en-US" sz="1200" dirty="0" smtClean="0"/>
              <a:t>="password"</a:t>
            </a:r>
          </a:p>
          <a:p>
            <a:pPr marL="0" indent="0">
              <a:buNone/>
            </a:pPr>
            <a:r>
              <a:rPr lang="en-US" sz="1200" dirty="0" err="1" smtClean="0"/>
              <a:t>db.default.logStatements</a:t>
            </a:r>
            <a:r>
              <a:rPr lang="en-US" sz="1200" dirty="0" smtClean="0"/>
              <a:t>=true</a:t>
            </a:r>
          </a:p>
          <a:p>
            <a:pPr marL="0" indent="0">
              <a:buNone/>
            </a:pPr>
            <a:endParaRPr lang="en-US" sz="1200" dirty="0" smtClean="0"/>
          </a:p>
          <a:p>
            <a:pPr marL="0" indent="0">
              <a:buNone/>
            </a:pPr>
            <a:r>
              <a:rPr lang="en-US" sz="1200" dirty="0" err="1" smtClean="0"/>
              <a:t>logger.scala.slick.jdbc.JdbcBackend.statement</a:t>
            </a:r>
            <a:r>
              <a:rPr lang="en-US" sz="1200" dirty="0" smtClean="0"/>
              <a:t>=DEBUG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36</a:t>
            </a:fld>
            <a:endParaRPr lang="en-US"/>
          </a:p>
        </p:txBody>
      </p:sp>
    </p:spTree>
    <p:extLst>
      <p:ext uri="{BB962C8B-B14F-4D97-AF65-F5344CB8AC3E}">
        <p14:creationId xmlns:p14="http://schemas.microsoft.com/office/powerpoint/2010/main" val="225131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a:t>
            </a:r>
            <a:r>
              <a:rPr lang="en-US" dirty="0" err="1" smtClean="0"/>
              <a:t>play.api.db.slick.Config.driver.simple</a:t>
            </a:r>
            <a:r>
              <a:rPr lang="en-US" dirty="0" smtClean="0"/>
              <a:t>._</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37</a:t>
            </a:fld>
            <a:endParaRPr lang="en-US"/>
          </a:p>
        </p:txBody>
      </p:sp>
    </p:spTree>
    <p:extLst>
      <p:ext uri="{BB962C8B-B14F-4D97-AF65-F5344CB8AC3E}">
        <p14:creationId xmlns:p14="http://schemas.microsoft.com/office/powerpoint/2010/main" val="208090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import </a:t>
            </a:r>
            <a:r>
              <a:rPr lang="en-US" dirty="0" err="1" smtClean="0"/>
              <a:t>play.api.db.slick</a:t>
            </a:r>
            <a:endParaRPr lang="en-US" dirty="0" smtClean="0"/>
          </a:p>
          <a:p>
            <a:pPr marL="0" indent="0">
              <a:buNone/>
            </a:pPr>
            <a:endParaRPr lang="en-US" dirty="0" smtClean="0"/>
          </a:p>
          <a:p>
            <a:pPr marL="0" indent="0">
              <a:buNone/>
            </a:pPr>
            <a:r>
              <a:rPr lang="en-US" dirty="0" err="1" smtClean="0"/>
              <a:t>slick.DB.withSession</a:t>
            </a:r>
            <a:r>
              <a:rPr lang="en-US" dirty="0" smtClean="0"/>
              <a:t> { … }</a:t>
            </a:r>
          </a:p>
          <a:p>
            <a:pPr marL="0" indent="0">
              <a:buNone/>
            </a:pPr>
            <a:r>
              <a:rPr lang="en-US" dirty="0" err="1" smtClean="0"/>
              <a:t>slick.DB.withTransaction</a:t>
            </a:r>
            <a:r>
              <a:rPr lang="en-US" dirty="0" smtClean="0"/>
              <a:t> { …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38</a:t>
            </a:fld>
            <a:endParaRPr lang="en-US"/>
          </a:p>
        </p:txBody>
      </p:sp>
    </p:spTree>
    <p:extLst>
      <p:ext uri="{BB962C8B-B14F-4D97-AF65-F5344CB8AC3E}">
        <p14:creationId xmlns:p14="http://schemas.microsoft.com/office/powerpoint/2010/main" val="248913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This will create all</a:t>
            </a:r>
            <a:r>
              <a:rPr lang="en-US" sz="1200" baseline="0" dirty="0" smtClean="0"/>
              <a:t> the </a:t>
            </a:r>
            <a:r>
              <a:rPr lang="en-US" sz="1200" baseline="0" dirty="0" err="1" smtClean="0"/>
              <a:t>tabels</a:t>
            </a:r>
            <a:r>
              <a:rPr lang="en-US" sz="1200" baseline="0" dirty="0" smtClean="0"/>
              <a:t> based on your mapped models. For this it uses the Play-Slick plugin classes which can generate an evolution script for us, from which we can then extract the create statements.</a:t>
            </a:r>
            <a:endParaRPr lang="en-US" sz="1200" dirty="0" smtClean="0"/>
          </a:p>
          <a:p>
            <a:pPr marL="0" indent="0">
              <a:buNone/>
            </a:pPr>
            <a:endParaRPr lang="en-US" sz="1200" dirty="0" smtClean="0"/>
          </a:p>
          <a:p>
            <a:pPr marL="0" indent="0">
              <a:buNone/>
            </a:pPr>
            <a:r>
              <a:rPr lang="en-US" sz="1200" dirty="0" smtClean="0"/>
              <a:t>import </a:t>
            </a:r>
            <a:r>
              <a:rPr lang="en-US" sz="1200" dirty="0" err="1" smtClean="0"/>
              <a:t>play.api.db.slick.plugin.SlickDDLPlugin</a:t>
            </a:r>
            <a:endParaRPr lang="en-US" sz="1200" dirty="0" smtClean="0"/>
          </a:p>
          <a:p>
            <a:pPr marL="0" indent="0">
              <a:buNone/>
            </a:pPr>
            <a:r>
              <a:rPr lang="en-US" sz="1200" dirty="0" smtClean="0"/>
              <a:t>import </a:t>
            </a:r>
            <a:r>
              <a:rPr lang="en-US" sz="1200" dirty="0" err="1" smtClean="0"/>
              <a:t>play.api.db</a:t>
            </a:r>
            <a:endParaRPr lang="en-US" sz="1200" dirty="0" smtClean="0"/>
          </a:p>
          <a:p>
            <a:pPr marL="0" indent="0">
              <a:buNone/>
            </a:pPr>
            <a:r>
              <a:rPr lang="en-US" sz="1200" dirty="0" smtClean="0"/>
              <a:t>import </a:t>
            </a:r>
            <a:r>
              <a:rPr lang="en-US" sz="1200" dirty="0" err="1" smtClean="0"/>
              <a:t>scala.slick.jdbc.StaticQuery</a:t>
            </a:r>
            <a:endParaRPr lang="en-US" sz="1200" dirty="0" smtClean="0"/>
          </a:p>
          <a:p>
            <a:pPr marL="0" indent="0">
              <a:buNone/>
            </a:pPr>
            <a:endParaRPr lang="en-US" sz="1200" dirty="0" smtClean="0"/>
          </a:p>
          <a:p>
            <a:pPr marL="0" indent="0">
              <a:buNone/>
            </a:pPr>
            <a:r>
              <a:rPr lang="en-US" sz="1200" dirty="0" err="1" smtClean="0"/>
              <a:t>def</a:t>
            </a:r>
            <a:r>
              <a:rPr lang="en-US" sz="1200" dirty="0" smtClean="0"/>
              <a:t> </a:t>
            </a:r>
            <a:r>
              <a:rPr lang="en-US" sz="1200" dirty="0" err="1" smtClean="0"/>
              <a:t>initializeDatabase</a:t>
            </a:r>
            <a:r>
              <a:rPr lang="en-US" sz="1200" dirty="0" smtClean="0"/>
              <a:t>() = {</a:t>
            </a:r>
          </a:p>
          <a:p>
            <a:pPr marL="0" indent="0">
              <a:buNone/>
            </a:pPr>
            <a:r>
              <a:rPr lang="en-US" sz="1200" dirty="0" smtClean="0"/>
              <a:t>    implicit </a:t>
            </a:r>
            <a:r>
              <a:rPr lang="en-US" sz="1200" dirty="0" err="1" smtClean="0"/>
              <a:t>val</a:t>
            </a:r>
            <a:r>
              <a:rPr lang="en-US" sz="1200" dirty="0" smtClean="0"/>
              <a:t> app = </a:t>
            </a:r>
            <a:r>
              <a:rPr lang="en-US" sz="1200" dirty="0" err="1" smtClean="0"/>
              <a:t>play.api.Play.current</a:t>
            </a:r>
            <a:endParaRPr lang="en-US" sz="1200" dirty="0" smtClean="0"/>
          </a:p>
          <a:p>
            <a:pPr marL="0" indent="0">
              <a:buNone/>
            </a:pPr>
            <a:r>
              <a:rPr lang="en-US" sz="1200" dirty="0" smtClean="0"/>
              <a:t>    </a:t>
            </a:r>
            <a:r>
              <a:rPr lang="en-US" sz="1200" dirty="0" err="1" smtClean="0"/>
              <a:t>val</a:t>
            </a:r>
            <a:r>
              <a:rPr lang="en-US" sz="1200" dirty="0" smtClean="0"/>
              <a:t> </a:t>
            </a:r>
            <a:r>
              <a:rPr lang="en-US" sz="1200" dirty="0" err="1" smtClean="0"/>
              <a:t>slickDDLPlugin</a:t>
            </a:r>
            <a:r>
              <a:rPr lang="en-US" sz="1200" dirty="0" smtClean="0"/>
              <a:t> = new </a:t>
            </a:r>
            <a:r>
              <a:rPr lang="en-US" sz="1200" dirty="0" err="1" smtClean="0"/>
              <a:t>SlickDDLPlugin</a:t>
            </a:r>
            <a:r>
              <a:rPr lang="en-US" sz="1200" dirty="0" smtClean="0"/>
              <a:t>(app)</a:t>
            </a:r>
          </a:p>
          <a:p>
            <a:pPr marL="0" indent="0">
              <a:buNone/>
            </a:pPr>
            <a:endParaRPr lang="en-US" sz="1200" dirty="0" smtClean="0"/>
          </a:p>
          <a:p>
            <a:pPr marL="0" indent="0">
              <a:buNone/>
            </a:pPr>
            <a:r>
              <a:rPr lang="en-US" sz="1200" dirty="0" smtClean="0"/>
              <a:t>    </a:t>
            </a:r>
            <a:r>
              <a:rPr lang="en-US" sz="1200" dirty="0" err="1" smtClean="0"/>
              <a:t>slickDDLPlugin</a:t>
            </a:r>
            <a:endParaRPr lang="en-US" sz="1200" dirty="0" smtClean="0"/>
          </a:p>
          <a:p>
            <a:pPr marL="0" indent="0">
              <a:buNone/>
            </a:pPr>
            <a:r>
              <a:rPr lang="en-US" sz="1200" dirty="0" smtClean="0"/>
              <a:t>	.</a:t>
            </a:r>
            <a:r>
              <a:rPr lang="en-US" sz="1200" dirty="0" err="1" smtClean="0"/>
              <a:t>evolutionScript</a:t>
            </a:r>
            <a:r>
              <a:rPr lang="en-US" sz="1200" dirty="0" smtClean="0"/>
              <a:t>("default", Set("models.*"))(app).map { </a:t>
            </a:r>
            <a:r>
              <a:rPr lang="en-US" sz="1200" dirty="0" err="1" smtClean="0"/>
              <a:t>evolutionScript</a:t>
            </a:r>
            <a:r>
              <a:rPr lang="en-US" sz="1200" dirty="0" smtClean="0"/>
              <a:t> =&gt;</a:t>
            </a:r>
          </a:p>
          <a:p>
            <a:pPr marL="0" indent="0">
              <a:buNone/>
            </a:pPr>
            <a:r>
              <a:rPr lang="en-US" sz="1200" dirty="0" smtClean="0"/>
              <a:t>      </a:t>
            </a:r>
            <a:r>
              <a:rPr lang="en-US" sz="1200" dirty="0" err="1" smtClean="0"/>
              <a:t>val</a:t>
            </a:r>
            <a:r>
              <a:rPr lang="en-US" sz="1200" dirty="0" smtClean="0"/>
              <a:t> </a:t>
            </a:r>
            <a:r>
              <a:rPr lang="en-US" sz="1200" dirty="0" err="1" smtClean="0"/>
              <a:t>upEvolutions</a:t>
            </a:r>
            <a:r>
              <a:rPr lang="en-US" sz="1200" dirty="0" smtClean="0"/>
              <a:t> = </a:t>
            </a:r>
            <a:r>
              <a:rPr lang="en-US" sz="1200" dirty="0" err="1" smtClean="0"/>
              <a:t>evolutionScript.split</a:t>
            </a:r>
            <a:r>
              <a:rPr lang="en-US" sz="1200" dirty="0" smtClean="0"/>
              <a:t>("# --- !Downs")(0).split("# --- !Ups")(1)</a:t>
            </a:r>
          </a:p>
          <a:p>
            <a:pPr marL="0" indent="0">
              <a:buNone/>
            </a:pPr>
            <a:r>
              <a:rPr lang="en-US" sz="1200" dirty="0" smtClean="0"/>
              <a:t>      </a:t>
            </a:r>
            <a:r>
              <a:rPr lang="en-US" sz="1200" dirty="0" err="1" smtClean="0"/>
              <a:t>db.slick.DB.withSession</a:t>
            </a:r>
            <a:r>
              <a:rPr lang="en-US" sz="1200" dirty="0" smtClean="0"/>
              <a:t> { implicit session =&gt;</a:t>
            </a:r>
          </a:p>
          <a:p>
            <a:pPr marL="0" indent="0">
              <a:buNone/>
            </a:pPr>
            <a:r>
              <a:rPr lang="en-US" sz="1200" dirty="0" smtClean="0"/>
              <a:t>        </a:t>
            </a:r>
            <a:r>
              <a:rPr lang="en-US" sz="1200" dirty="0" err="1" smtClean="0"/>
              <a:t>StaticQuery.updateNA</a:t>
            </a:r>
            <a:r>
              <a:rPr lang="en-US" sz="1200" dirty="0" smtClean="0"/>
              <a:t>(</a:t>
            </a:r>
            <a:r>
              <a:rPr lang="en-US" sz="1200" dirty="0" err="1" smtClean="0"/>
              <a:t>upEvolutions</a:t>
            </a:r>
            <a:r>
              <a:rPr lang="en-US" sz="1200" dirty="0" smtClean="0"/>
              <a:t>).execute()</a:t>
            </a:r>
          </a:p>
          <a:p>
            <a:pPr marL="0" indent="0">
              <a:buNone/>
            </a:pPr>
            <a:r>
              <a:rPr lang="en-US" sz="1200" dirty="0" smtClean="0"/>
              <a:t>      }</a:t>
            </a:r>
          </a:p>
          <a:p>
            <a:pPr marL="0" indent="0">
              <a:buNone/>
            </a:pPr>
            <a:r>
              <a:rPr lang="en-US" sz="1200" dirty="0" smtClean="0"/>
              <a:t>    }</a:t>
            </a:r>
          </a:p>
          <a:p>
            <a:pPr marL="0" indent="0">
              <a:buNone/>
            </a:pP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40</a:t>
            </a:fld>
            <a:endParaRPr lang="en-US"/>
          </a:p>
        </p:txBody>
      </p:sp>
    </p:spTree>
    <p:extLst>
      <p:ext uri="{BB962C8B-B14F-4D97-AF65-F5344CB8AC3E}">
        <p14:creationId xmlns:p14="http://schemas.microsoft.com/office/powerpoint/2010/main" val="70882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err="1" smtClean="0"/>
              <a:t>val</a:t>
            </a:r>
            <a:r>
              <a:rPr lang="en-US" sz="1200" dirty="0" smtClean="0"/>
              <a:t> </a:t>
            </a:r>
            <a:r>
              <a:rPr lang="en-US" sz="1200" dirty="0" err="1" smtClean="0"/>
              <a:t>inMemoryDatabase</a:t>
            </a:r>
            <a:r>
              <a:rPr lang="en-US" sz="1200" dirty="0" smtClean="0"/>
              <a:t>: Map[String, String] = Map(</a:t>
            </a:r>
          </a:p>
          <a:p>
            <a:pPr marL="0" indent="0">
              <a:buNone/>
            </a:pPr>
            <a:r>
              <a:rPr lang="en-US" sz="1200" dirty="0" smtClean="0"/>
              <a:t>      "</a:t>
            </a:r>
            <a:r>
              <a:rPr lang="en-US" sz="1200" dirty="0" err="1" smtClean="0"/>
              <a:t>db.default.driver</a:t>
            </a:r>
            <a:r>
              <a:rPr lang="en-US" sz="1200" dirty="0" smtClean="0"/>
              <a:t>" -&gt; "org.h2.Driver",</a:t>
            </a:r>
          </a:p>
          <a:p>
            <a:pPr marL="0" indent="0">
              <a:buNone/>
            </a:pPr>
            <a:r>
              <a:rPr lang="en-US" sz="1200" dirty="0" smtClean="0"/>
              <a:t>      "</a:t>
            </a:r>
            <a:r>
              <a:rPr lang="en-US" sz="1200" dirty="0" err="1" smtClean="0"/>
              <a:t>db.default.url</a:t>
            </a:r>
            <a:r>
              <a:rPr lang="en-US" sz="1200" dirty="0" smtClean="0"/>
              <a:t>" -&gt; "jdbc:h2:mem:play-test",</a:t>
            </a:r>
          </a:p>
          <a:p>
            <a:pPr marL="0" indent="0">
              <a:buNone/>
            </a:pPr>
            <a:r>
              <a:rPr lang="en-US" sz="1200" dirty="0" smtClean="0"/>
              <a:t>      "</a:t>
            </a:r>
            <a:r>
              <a:rPr lang="en-US" sz="1200" dirty="0" err="1" smtClean="0"/>
              <a:t>evolutionplugin</a:t>
            </a:r>
            <a:r>
              <a:rPr lang="en-US" sz="1200" dirty="0" smtClean="0"/>
              <a:t>" -&gt; "disabled”</a:t>
            </a:r>
          </a:p>
          <a:p>
            <a:pPr marL="0" indent="0">
              <a:buNone/>
            </a:pPr>
            <a:r>
              <a:rPr lang="en-US" sz="1200" dirty="0" smtClean="0"/>
              <a:t>)</a:t>
            </a:r>
          </a:p>
          <a:p>
            <a:pPr marL="0" indent="0">
              <a:buNone/>
            </a:pPr>
            <a:endParaRPr lang="en-US" sz="1200" dirty="0" smtClean="0"/>
          </a:p>
          <a:p>
            <a:pPr marL="0" indent="0">
              <a:buNone/>
            </a:pPr>
            <a:r>
              <a:rPr lang="en-US" sz="1200" dirty="0" smtClean="0"/>
              <a:t>"</a:t>
            </a:r>
            <a:r>
              <a:rPr lang="en-US" sz="1200" dirty="0" err="1" smtClean="0"/>
              <a:t>getAllMeetings</a:t>
            </a:r>
            <a:r>
              <a:rPr lang="en-US" sz="1200" dirty="0" smtClean="0"/>
              <a:t>" should {</a:t>
            </a:r>
          </a:p>
          <a:p>
            <a:pPr marL="0" indent="0">
              <a:buNone/>
            </a:pPr>
            <a:r>
              <a:rPr lang="en-US" sz="1200" dirty="0" smtClean="0"/>
              <a:t>    "return ALL meetings ordered by start date” {</a:t>
            </a:r>
          </a:p>
          <a:p>
            <a:pPr marL="0" indent="0">
              <a:buNone/>
            </a:pPr>
            <a:r>
              <a:rPr lang="en-US" sz="1200" dirty="0" smtClean="0"/>
              <a:t>	running(</a:t>
            </a:r>
            <a:r>
              <a:rPr lang="en-US" sz="1200" dirty="0" err="1" smtClean="0"/>
              <a:t>FakeApplication</a:t>
            </a:r>
            <a:r>
              <a:rPr lang="en-US" sz="1200" dirty="0" smtClean="0"/>
              <a:t>(</a:t>
            </a:r>
            <a:r>
              <a:rPr lang="en-US" sz="1200" dirty="0" err="1" smtClean="0"/>
              <a:t>additionalConfiguration</a:t>
            </a:r>
            <a:r>
              <a:rPr lang="en-US" sz="1200" dirty="0" smtClean="0"/>
              <a:t> = </a:t>
            </a:r>
            <a:r>
              <a:rPr lang="en-US" sz="1200" dirty="0" err="1" smtClean="0"/>
              <a:t>inMemoryDatabase</a:t>
            </a:r>
            <a:r>
              <a:rPr lang="en-US" sz="1200" dirty="0" smtClean="0"/>
              <a:t>)) {</a:t>
            </a:r>
          </a:p>
          <a:p>
            <a:pPr marL="0" indent="0">
              <a:buNone/>
            </a:pPr>
            <a:r>
              <a:rPr lang="en-US" sz="1200" dirty="0" smtClean="0"/>
              <a:t>		</a:t>
            </a:r>
            <a:r>
              <a:rPr lang="en-US" sz="1200" dirty="0" err="1" smtClean="0"/>
              <a:t>initializeDatabase</a:t>
            </a:r>
            <a:r>
              <a:rPr lang="en-US" sz="1200" dirty="0" smtClean="0"/>
              <a:t>()</a:t>
            </a:r>
          </a:p>
          <a:p>
            <a:pPr marL="0" indent="0">
              <a:buNone/>
            </a:pPr>
            <a:r>
              <a:rPr lang="en-US" sz="1200" dirty="0" smtClean="0"/>
              <a:t>		…</a:t>
            </a:r>
          </a:p>
          <a:p>
            <a:pPr marL="0" indent="0">
              <a:buNone/>
            </a:pPr>
            <a:r>
              <a:rPr lang="en-US" sz="1200" dirty="0" smtClean="0"/>
              <a:t>    	}</a:t>
            </a:r>
          </a:p>
          <a:p>
            <a:pPr marL="0" indent="0">
              <a:buNone/>
            </a:pPr>
            <a:r>
              <a:rPr lang="en-US" sz="1200" dirty="0" smtClean="0"/>
              <a:t>    }</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41</a:t>
            </a:fld>
            <a:endParaRPr lang="en-US"/>
          </a:p>
        </p:txBody>
      </p:sp>
    </p:spTree>
    <p:extLst>
      <p:ext uri="{BB962C8B-B14F-4D97-AF65-F5344CB8AC3E}">
        <p14:creationId xmlns:p14="http://schemas.microsoft.com/office/powerpoint/2010/main" val="171070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def</a:t>
            </a:r>
            <a:r>
              <a:rPr lang="en-US" dirty="0" smtClean="0"/>
              <a:t> insertDataset_getAllMeetings_dataset1(): Meeting = {</a:t>
            </a:r>
          </a:p>
          <a:p>
            <a:pPr marL="0" indent="0">
              <a:buNone/>
            </a:pPr>
            <a:r>
              <a:rPr lang="en-US" dirty="0" smtClean="0"/>
              <a:t>    implicit </a:t>
            </a:r>
            <a:r>
              <a:rPr lang="en-US" dirty="0" err="1" smtClean="0"/>
              <a:t>val</a:t>
            </a:r>
            <a:r>
              <a:rPr lang="en-US" dirty="0" smtClean="0"/>
              <a:t> app = </a:t>
            </a:r>
            <a:r>
              <a:rPr lang="en-US" dirty="0" err="1" smtClean="0"/>
              <a:t>play.api.Play.current</a:t>
            </a:r>
            <a:endParaRPr lang="en-US" dirty="0" smtClean="0"/>
          </a:p>
          <a:p>
            <a:pPr marL="0" indent="0">
              <a:buNone/>
            </a:pPr>
            <a:r>
              <a:rPr lang="en-US" dirty="0" smtClean="0"/>
              <a:t>    </a:t>
            </a:r>
            <a:r>
              <a:rPr lang="en-US" dirty="0" err="1" smtClean="0">
                <a:solidFill>
                  <a:srgbClr val="FF0000"/>
                </a:solidFill>
              </a:rPr>
              <a:t>db.slick.DB.withSession</a:t>
            </a:r>
            <a:r>
              <a:rPr lang="en-US" dirty="0" smtClean="0">
                <a:solidFill>
                  <a:srgbClr val="FF0000"/>
                </a:solidFill>
              </a:rPr>
              <a:t> { implicit session =&gt;</a:t>
            </a:r>
          </a:p>
          <a:p>
            <a:pPr marL="0" indent="0">
              <a:buNone/>
            </a:pPr>
            <a:r>
              <a:rPr lang="en-US" dirty="0" smtClean="0">
                <a:solidFill>
                  <a:srgbClr val="FF0000"/>
                </a:solidFill>
              </a:rPr>
              <a:t>      </a:t>
            </a:r>
            <a:r>
              <a:rPr lang="en-US" dirty="0" err="1" smtClean="0">
                <a:solidFill>
                  <a:srgbClr val="FF0000"/>
                </a:solidFill>
              </a:rPr>
              <a:t>val</a:t>
            </a:r>
            <a:r>
              <a:rPr lang="en-US" dirty="0" smtClean="0">
                <a:solidFill>
                  <a:srgbClr val="FF0000"/>
                </a:solidFill>
              </a:rPr>
              <a:t> meeting = Meeting(Some(1L), …)</a:t>
            </a:r>
          </a:p>
          <a:p>
            <a:pPr marL="0" indent="0">
              <a:buNone/>
            </a:pPr>
            <a:r>
              <a:rPr lang="en-US" dirty="0" smtClean="0">
                <a:solidFill>
                  <a:srgbClr val="FF0000"/>
                </a:solidFill>
              </a:rPr>
              <a:t>      </a:t>
            </a:r>
            <a:r>
              <a:rPr lang="en-US" dirty="0" err="1" smtClean="0">
                <a:solidFill>
                  <a:srgbClr val="FF0000"/>
                </a:solidFill>
              </a:rPr>
              <a:t>meetings.insertAll</a:t>
            </a:r>
            <a:r>
              <a:rPr lang="en-US" dirty="0" smtClean="0">
                <a:solidFill>
                  <a:srgbClr val="FF0000"/>
                </a:solidFill>
              </a:rPr>
              <a:t>(meeting)</a:t>
            </a:r>
          </a:p>
          <a:p>
            <a:pPr marL="0" indent="0">
              <a:buNone/>
            </a:pPr>
            <a:endParaRPr lang="en-US" dirty="0" smtClean="0"/>
          </a:p>
          <a:p>
            <a:pPr marL="0" indent="0">
              <a:buNone/>
            </a:pPr>
            <a:r>
              <a:rPr lang="en-US" dirty="0" smtClean="0"/>
              <a:t>      meeting</a:t>
            </a:r>
          </a:p>
          <a:p>
            <a:pPr marL="0" indent="0">
              <a:buNone/>
            </a:pPr>
            <a:r>
              <a:rPr lang="en-US" dirty="0" smtClean="0"/>
              <a:t>    }</a:t>
            </a:r>
          </a:p>
          <a:p>
            <a:pPr marL="0" indent="0">
              <a:buNone/>
            </a:pPr>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42</a:t>
            </a:fld>
            <a:endParaRPr lang="en-US"/>
          </a:p>
        </p:txBody>
      </p:sp>
    </p:spTree>
    <p:extLst>
      <p:ext uri="{BB962C8B-B14F-4D97-AF65-F5344CB8AC3E}">
        <p14:creationId xmlns:p14="http://schemas.microsoft.com/office/powerpoint/2010/main" val="76510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scala.slick.driver.H2Driver.simple._</a:t>
            </a:r>
          </a:p>
        </p:txBody>
      </p:sp>
      <p:sp>
        <p:nvSpPr>
          <p:cNvPr id="4" name="Slide Number Placeholder 3"/>
          <p:cNvSpPr>
            <a:spLocks noGrp="1"/>
          </p:cNvSpPr>
          <p:nvPr>
            <p:ph type="sldNum" sz="quarter" idx="10"/>
          </p:nvPr>
        </p:nvSpPr>
        <p:spPr/>
        <p:txBody>
          <a:bodyPr/>
          <a:lstStyle/>
          <a:p>
            <a:fld id="{C442630F-8C1B-B546-8ED8-FB5401C4B151}" type="slidenum">
              <a:rPr lang="en-US" smtClean="0"/>
              <a:t>7</a:t>
            </a:fld>
            <a:endParaRPr lang="en-US"/>
          </a:p>
        </p:txBody>
      </p:sp>
    </p:spTree>
    <p:extLst>
      <p:ext uri="{BB962C8B-B14F-4D97-AF65-F5344CB8AC3E}">
        <p14:creationId xmlns:p14="http://schemas.microsoft.com/office/powerpoint/2010/main" val="1865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withSession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8</a:t>
            </a:fld>
            <a:endParaRPr lang="en-US"/>
          </a:p>
        </p:txBody>
      </p:sp>
    </p:spTree>
    <p:extLst>
      <p:ext uri="{BB962C8B-B14F-4D97-AF65-F5344CB8AC3E}">
        <p14:creationId xmlns:p14="http://schemas.microsoft.com/office/powerpoint/2010/main" val="15596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withTransaction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9</a:t>
            </a:fld>
            <a:endParaRPr lang="en-US"/>
          </a:p>
        </p:txBody>
      </p:sp>
    </p:spTree>
    <p:extLst>
      <p:ext uri="{BB962C8B-B14F-4D97-AF65-F5344CB8AC3E}">
        <p14:creationId xmlns:p14="http://schemas.microsoft.com/office/powerpoint/2010/main" val="3456096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12</a:t>
            </a:fld>
            <a:endParaRPr lang="en-US"/>
          </a:p>
        </p:txBody>
      </p:sp>
    </p:spTree>
    <p:extLst>
      <p:ext uri="{BB962C8B-B14F-4D97-AF65-F5344CB8AC3E}">
        <p14:creationId xmlns:p14="http://schemas.microsoft.com/office/powerpoint/2010/main" val="1352147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13</a:t>
            </a:fld>
            <a:endParaRPr lang="en-US"/>
          </a:p>
        </p:txBody>
      </p:sp>
    </p:spTree>
    <p:extLst>
      <p:ext uri="{BB962C8B-B14F-4D97-AF65-F5344CB8AC3E}">
        <p14:creationId xmlns:p14="http://schemas.microsoft.com/office/powerpoint/2010/main" val="343932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AttendeeLinkModel</a:t>
            </a:r>
            <a:r>
              <a:rPr lang="en-US" dirty="0" smtClean="0"/>
              <a:t> {</a:t>
            </a:r>
          </a:p>
          <a:p>
            <a:r>
              <a:rPr lang="en-US" dirty="0" smtClean="0"/>
              <a:t>      case class </a:t>
            </a:r>
            <a:r>
              <a:rPr lang="en-US" dirty="0" err="1" smtClean="0"/>
              <a:t>AttendeeLink</a:t>
            </a:r>
            <a:r>
              <a:rPr lang="en-US" dirty="0" smtClean="0"/>
              <a:t>(</a:t>
            </a:r>
          </a:p>
          <a:p>
            <a:r>
              <a:rPr lang="en-US" dirty="0" smtClean="0"/>
              <a:t>          id: Option[Long] = None,</a:t>
            </a:r>
          </a:p>
          <a:p>
            <a:r>
              <a:rPr lang="en-US" dirty="0" smtClean="0"/>
              <a:t>          </a:t>
            </a:r>
            <a:r>
              <a:rPr lang="en-US" dirty="0" err="1" smtClean="0"/>
              <a:t>meetingId</a:t>
            </a:r>
            <a:r>
              <a:rPr lang="en-US" dirty="0" smtClean="0"/>
              <a:t>: Long,</a:t>
            </a:r>
          </a:p>
          <a:p>
            <a:r>
              <a:rPr lang="en-US" dirty="0" smtClean="0"/>
              <a:t>          </a:t>
            </a:r>
            <a:r>
              <a:rPr lang="en-US" dirty="0" err="1" smtClean="0"/>
              <a:t>attendeeId</a:t>
            </a:r>
            <a:r>
              <a:rPr lang="en-US" dirty="0" smtClean="0"/>
              <a:t>: Long)</a:t>
            </a:r>
          </a:p>
          <a:p>
            <a:endParaRPr lang="en-US" dirty="0" smtClean="0"/>
          </a:p>
          <a:p>
            <a:r>
              <a:rPr lang="en-US" dirty="0" smtClean="0"/>
              <a:t>      class </a:t>
            </a:r>
            <a:r>
              <a:rPr lang="en-US" dirty="0" err="1" smtClean="0"/>
              <a:t>AttendeeLinks</a:t>
            </a:r>
            <a:r>
              <a:rPr lang="en-US" dirty="0" smtClean="0"/>
              <a:t>(tag: Tag)</a:t>
            </a:r>
          </a:p>
          <a:p>
            <a:r>
              <a:rPr lang="en-US" dirty="0" smtClean="0"/>
              <a:t>          extends Table[</a:t>
            </a:r>
            <a:r>
              <a:rPr lang="en-US" dirty="0" err="1" smtClean="0"/>
              <a:t>AttendeeLink</a:t>
            </a:r>
            <a:r>
              <a:rPr lang="en-US" dirty="0" smtClean="0"/>
              <a:t>](tag, "</a:t>
            </a:r>
            <a:r>
              <a:rPr lang="en-US" dirty="0" err="1" smtClean="0"/>
              <a:t>attendee_link</a:t>
            </a:r>
            <a:r>
              <a:rPr lang="en-US" dirty="0" smtClean="0"/>
              <a:t>") {</a:t>
            </a:r>
          </a:p>
          <a:p>
            <a:r>
              <a:rPr lang="en-US" dirty="0" smtClean="0"/>
              <a:t>        </a:t>
            </a:r>
            <a:r>
              <a:rPr lang="en-US" dirty="0" err="1" smtClean="0"/>
              <a:t>val</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val</a:t>
            </a:r>
            <a:r>
              <a:rPr lang="en-US" dirty="0" smtClean="0"/>
              <a:t> </a:t>
            </a:r>
            <a:r>
              <a:rPr lang="en-US" dirty="0" err="1" smtClean="0"/>
              <a:t>meetingId</a:t>
            </a:r>
            <a:r>
              <a:rPr lang="en-US" dirty="0" smtClean="0"/>
              <a:t> = column[Long]("</a:t>
            </a:r>
            <a:r>
              <a:rPr lang="en-US" dirty="0" err="1" smtClean="0"/>
              <a:t>meeting_id</a:t>
            </a:r>
            <a:r>
              <a:rPr lang="en-US" dirty="0" smtClean="0"/>
              <a:t>")</a:t>
            </a:r>
          </a:p>
          <a:p>
            <a:r>
              <a:rPr lang="en-US" dirty="0" smtClean="0"/>
              <a:t>        </a:t>
            </a:r>
            <a:r>
              <a:rPr lang="en-US" dirty="0" err="1" smtClean="0"/>
              <a:t>val</a:t>
            </a:r>
            <a:r>
              <a:rPr lang="en-US" dirty="0" smtClean="0"/>
              <a:t> </a:t>
            </a:r>
            <a:r>
              <a:rPr lang="en-US" dirty="0" err="1" smtClean="0"/>
              <a:t>attendeeId</a:t>
            </a:r>
            <a:r>
              <a:rPr lang="en-US" dirty="0" smtClean="0"/>
              <a:t> = column[Long]("</a:t>
            </a:r>
            <a:r>
              <a:rPr lang="en-US" dirty="0" err="1" smtClean="0"/>
              <a:t>attendee_id</a:t>
            </a:r>
            <a:r>
              <a:rPr lang="en-US" dirty="0" smtClean="0"/>
              <a:t>")</a:t>
            </a:r>
          </a:p>
          <a:p>
            <a:r>
              <a:rPr lang="en-US" dirty="0" smtClean="0"/>
              <a:t>        </a:t>
            </a:r>
            <a:r>
              <a:rPr lang="en-US" dirty="0" err="1" smtClean="0"/>
              <a:t>def</a:t>
            </a:r>
            <a:r>
              <a:rPr lang="en-US" dirty="0" smtClean="0"/>
              <a:t> * = (id.?, </a:t>
            </a:r>
            <a:r>
              <a:rPr lang="en-US" dirty="0" err="1" smtClean="0"/>
              <a:t>meetingId</a:t>
            </a:r>
            <a:r>
              <a:rPr lang="en-US" dirty="0" smtClean="0"/>
              <a:t>, </a:t>
            </a:r>
            <a:r>
              <a:rPr lang="en-US" dirty="0" err="1" smtClean="0"/>
              <a:t>attendeeId</a:t>
            </a:r>
            <a:r>
              <a:rPr lang="en-US" dirty="0" smtClean="0"/>
              <a:t>) &lt;&gt;</a:t>
            </a:r>
          </a:p>
          <a:p>
            <a:r>
              <a:rPr lang="en-US" dirty="0" smtClean="0"/>
              <a:t>          (</a:t>
            </a:r>
            <a:r>
              <a:rPr lang="en-US" dirty="0" err="1" smtClean="0"/>
              <a:t>AttendeeLink.tupled</a:t>
            </a:r>
            <a:r>
              <a:rPr lang="en-US" dirty="0" smtClean="0"/>
              <a:t>, </a:t>
            </a:r>
            <a:r>
              <a:rPr lang="en-US" dirty="0" err="1" smtClean="0"/>
              <a:t>AttendeeLink.unapply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attendeeLinks</a:t>
            </a:r>
            <a:r>
              <a:rPr lang="en-US" dirty="0" smtClean="0"/>
              <a:t> = </a:t>
            </a:r>
            <a:r>
              <a:rPr lang="en-US" dirty="0" err="1" smtClean="0"/>
              <a:t>TableQuery</a:t>
            </a:r>
            <a:r>
              <a:rPr lang="en-US" dirty="0" smtClean="0"/>
              <a:t>[</a:t>
            </a:r>
            <a:r>
              <a:rPr lang="en-US" dirty="0" err="1" smtClean="0"/>
              <a:t>AttendeeLinks</a:t>
            </a:r>
            <a:r>
              <a:rPr lang="en-US" dirty="0" smtClean="0"/>
              <a: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14</a:t>
            </a:fld>
            <a:endParaRPr lang="en-US"/>
          </a:p>
        </p:txBody>
      </p:sp>
    </p:spTree>
    <p:extLst>
      <p:ext uri="{BB962C8B-B14F-4D97-AF65-F5344CB8AC3E}">
        <p14:creationId xmlns:p14="http://schemas.microsoft.com/office/powerpoint/2010/main" val="1046006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dirty="0" err="1" smtClean="0"/>
              <a:t>meetings.where</a:t>
            </a:r>
            <a:r>
              <a:rPr lang="en-US" dirty="0" smtClean="0"/>
              <a:t>(_.</a:t>
            </a:r>
            <a:r>
              <a:rPr lang="en-US" dirty="0" err="1" smtClean="0"/>
              <a:t>ownerId</a:t>
            </a:r>
            <a:r>
              <a:rPr lang="en-US" dirty="0" smtClean="0"/>
              <a:t> === 1L).list</a:t>
            </a:r>
          </a:p>
          <a:p>
            <a:pPr marL="0" indent="0">
              <a:buNone/>
            </a:pPr>
            <a:endParaRPr lang="en-US" dirty="0" smtClean="0"/>
          </a:p>
          <a:p>
            <a:pPr marL="0" indent="0">
              <a:buNone/>
            </a:pPr>
            <a:r>
              <a:rPr lang="en-US" b="1" dirty="0" smtClean="0"/>
              <a:t>SQL</a:t>
            </a:r>
          </a:p>
          <a:p>
            <a:pPr marL="0" indent="0">
              <a:buNone/>
            </a:pPr>
            <a:r>
              <a:rPr lang="en-US" dirty="0" smtClean="0"/>
              <a:t>Select * from meeting where </a:t>
            </a:r>
            <a:r>
              <a:rPr lang="en-US" dirty="0" err="1" smtClean="0"/>
              <a:t>owner_id</a:t>
            </a:r>
            <a:r>
              <a:rPr lang="en-US"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16</a:t>
            </a:fld>
            <a:endParaRPr lang="en-US"/>
          </a:p>
        </p:txBody>
      </p:sp>
    </p:spTree>
    <p:extLst>
      <p:ext uri="{BB962C8B-B14F-4D97-AF65-F5344CB8AC3E}">
        <p14:creationId xmlns:p14="http://schemas.microsoft.com/office/powerpoint/2010/main" val="44859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98667"/>
            <a:ext cx="6400800" cy="1752600"/>
          </a:xfrm>
        </p:spPr>
        <p:txBody>
          <a:bodyPr/>
          <a:lstStyle>
            <a:lvl1pPr marL="0" indent="0" algn="ctr">
              <a:buNone/>
              <a:defRPr>
                <a:solidFill>
                  <a:srgbClr val="6FB1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smtClean="0"/>
              <a:t>Click to edit Master subtitle style</a:t>
            </a:r>
            <a:endParaRPr lang="en-US" dirty="0"/>
          </a:p>
        </p:txBody>
      </p:sp>
      <p:sp>
        <p:nvSpPr>
          <p:cNvPr id="2" name="Title 1"/>
          <p:cNvSpPr>
            <a:spLocks noGrp="1"/>
          </p:cNvSpPr>
          <p:nvPr>
            <p:ph type="ctrTitle" hasCustomPrompt="1"/>
          </p:nvPr>
        </p:nvSpPr>
        <p:spPr>
          <a:xfrm>
            <a:off x="685800" y="2716507"/>
            <a:ext cx="7772400" cy="1470025"/>
          </a:xfrm>
        </p:spPr>
        <p:txBody>
          <a:bodyPr/>
          <a:lstStyle>
            <a:lvl1pPr>
              <a:defRPr>
                <a:solidFill>
                  <a:srgbClr val="FFFFFF"/>
                </a:solidFill>
              </a:defRPr>
            </a:lvl1pPr>
          </a:lstStyle>
          <a:p>
            <a:r>
              <a:rPr lang="nl-BE" dirty="0" smtClean="0"/>
              <a:t>Click to edit master title style</a:t>
            </a:r>
            <a:endParaRPr lang="en-US" dirty="0"/>
          </a:p>
        </p:txBody>
      </p:sp>
      <p:sp>
        <p:nvSpPr>
          <p:cNvPr id="4" name="Date Placeholder 3"/>
          <p:cNvSpPr>
            <a:spLocks noGrp="1"/>
          </p:cNvSpPr>
          <p:nvPr>
            <p:ph type="dt" sz="half" idx="10"/>
          </p:nvPr>
        </p:nvSpPr>
        <p:spPr/>
        <p:txBody>
          <a:bodyPr/>
          <a:lstStyle/>
          <a:p>
            <a:fld id="{2A8A8BCD-D037-7E4F-99B9-52B36CE46577}" type="datetimeFigureOut">
              <a:rPr lang="en-US" smtClean="0"/>
              <a:t>04/06/14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84880603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04/06/14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2623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8"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6"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560214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Date Placeholder 3"/>
          <p:cNvSpPr>
            <a:spLocks noGrp="1"/>
          </p:cNvSpPr>
          <p:nvPr>
            <p:ph type="dt" sz="half" idx="10"/>
          </p:nvPr>
        </p:nvSpPr>
        <p:spPr/>
        <p:txBody>
          <a:bodyPr/>
          <a:lstStyle/>
          <a:p>
            <a:fld id="{2A8A8BCD-D037-7E4F-99B9-52B36CE46577}" type="datetimeFigureOut">
              <a:rPr lang="en-US" smtClean="0"/>
              <a:t>04/06/14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61036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3"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12"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1289720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Date Placeholder 2"/>
          <p:cNvSpPr>
            <a:spLocks noGrp="1"/>
          </p:cNvSpPr>
          <p:nvPr>
            <p:ph type="dt" sz="half" idx="10"/>
          </p:nvPr>
        </p:nvSpPr>
        <p:spPr/>
        <p:txBody>
          <a:bodyPr/>
          <a:lstStyle/>
          <a:p>
            <a:fld id="{2A8A8BCD-D037-7E4F-99B9-52B36CE46577}" type="datetimeFigureOut">
              <a:rPr lang="en-US" smtClean="0"/>
              <a:pPr/>
              <a:t>04/06/14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167398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5977" y="4108089"/>
            <a:ext cx="7772400" cy="1362075"/>
          </a:xfrm>
        </p:spPr>
        <p:txBody>
          <a:bodyPr anchor="t">
            <a:normAutofit/>
          </a:bodyPr>
          <a:lstStyle>
            <a:lvl1pPr algn="l">
              <a:defRPr sz="3600" b="1" cap="none">
                <a:solidFill>
                  <a:schemeClr val="bg1"/>
                </a:solidFill>
              </a:defRPr>
            </a:lvl1pPr>
          </a:lstStyle>
          <a:p>
            <a:r>
              <a:rPr lang="nl-BE" dirty="0" smtClean="0"/>
              <a:t>SECTION HEADER</a:t>
            </a:r>
            <a:endParaRPr lang="en-US" dirty="0"/>
          </a:p>
        </p:txBody>
      </p:sp>
    </p:spTree>
    <p:extLst>
      <p:ext uri="{BB962C8B-B14F-4D97-AF65-F5344CB8AC3E}">
        <p14:creationId xmlns:p14="http://schemas.microsoft.com/office/powerpoint/2010/main" val="86644149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Date Placeholder 4"/>
          <p:cNvSpPr>
            <a:spLocks noGrp="1"/>
          </p:cNvSpPr>
          <p:nvPr>
            <p:ph type="dt" sz="half" idx="10"/>
          </p:nvPr>
        </p:nvSpPr>
        <p:spPr/>
        <p:txBody>
          <a:bodyPr/>
          <a:lstStyle/>
          <a:p>
            <a:fld id="{2A8A8BCD-D037-7E4F-99B9-52B36CE46577}" type="datetimeFigureOut">
              <a:rPr lang="en-US" smtClean="0"/>
              <a:t>04/06/14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69496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Date Placeholder 6"/>
          <p:cNvSpPr>
            <a:spLocks noGrp="1"/>
          </p:cNvSpPr>
          <p:nvPr>
            <p:ph type="dt" sz="half" idx="10"/>
          </p:nvPr>
        </p:nvSpPr>
        <p:spPr/>
        <p:txBody>
          <a:bodyPr/>
          <a:lstStyle/>
          <a:p>
            <a:fld id="{2A8A8BCD-D037-7E4F-99B9-52B36CE46577}" type="datetimeFigureOut">
              <a:rPr lang="en-US" smtClean="0"/>
              <a:t>04/06/14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51801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11" y="4948912"/>
            <a:ext cx="8229600" cy="1143000"/>
          </a:xfrm>
        </p:spPr>
        <p:txBody>
          <a:bodyPr>
            <a:normAutofit/>
          </a:bodyPr>
          <a:lstStyle>
            <a:lvl1pPr algn="l">
              <a:defRPr sz="3600">
                <a:solidFill>
                  <a:srgbClr val="FFFFFF"/>
                </a:solidFill>
              </a:defRPr>
            </a:lvl1pPr>
          </a:lstStyle>
          <a:p>
            <a:r>
              <a:rPr lang="nl-BE" dirty="0" smtClean="0"/>
              <a:t>SUBSECTION HEADER</a:t>
            </a:r>
            <a:endParaRPr lang="en-US" dirty="0"/>
          </a:p>
        </p:txBody>
      </p:sp>
    </p:spTree>
    <p:extLst>
      <p:ext uri="{BB962C8B-B14F-4D97-AF65-F5344CB8AC3E}">
        <p14:creationId xmlns:p14="http://schemas.microsoft.com/office/powerpoint/2010/main" val="276385279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A8BCD-D037-7E4F-99B9-52B36CE46577}" type="datetimeFigureOut">
              <a:rPr lang="en-US" smtClean="0"/>
              <a:t>04/06/14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98294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04/06/14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81027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chemeClr val="bg1"/>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BE"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Open Sans"/>
              </a:defRPr>
            </a:lvl1pPr>
          </a:lstStyle>
          <a:p>
            <a:fld id="{2A8A8BCD-D037-7E4F-99B9-52B36CE46577}" type="datetimeFigureOut">
              <a:rPr lang="en-US" smtClean="0"/>
              <a:pPr/>
              <a:t>04/06/14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Open Sans"/>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defRPr>
            </a:lvl1p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8725658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4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3.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gif"/></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oak3.be/course/fast-track-scala" TargetMode="External"/><Relationship Id="rId4" Type="http://schemas.openxmlformats.org/officeDocument/2006/relationships/hyperlink" Target="http://www.oak3.be/course/fast-track-akka-scala" TargetMode="External"/><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www.oak3.be/course/hello-scala-fr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Neue"/>
                <a:cs typeface="Helvetica Neue"/>
              </a:rPr>
              <a:t>Slick</a:t>
            </a:r>
            <a:endParaRPr lang="en-US" dirty="0">
              <a:latin typeface="Helvetica Neue"/>
              <a:cs typeface="Helvetica Neue"/>
            </a:endParaRPr>
          </a:p>
        </p:txBody>
      </p:sp>
      <p:sp>
        <p:nvSpPr>
          <p:cNvPr id="3" name="Subtitle 2"/>
          <p:cNvSpPr>
            <a:spLocks noGrp="1"/>
          </p:cNvSpPr>
          <p:nvPr>
            <p:ph type="subTitle" idx="1"/>
          </p:nvPr>
        </p:nvSpPr>
        <p:spPr/>
        <p:txBody>
          <a:bodyPr/>
          <a:lstStyle/>
          <a:p>
            <a:r>
              <a:rPr lang="en-US" dirty="0" smtClean="0"/>
              <a:t>The Structured Way</a:t>
            </a:r>
            <a:endParaRPr lang="en-US" dirty="0"/>
          </a:p>
        </p:txBody>
      </p:sp>
    </p:spTree>
    <p:extLst>
      <p:ext uri="{BB962C8B-B14F-4D97-AF65-F5344CB8AC3E}">
        <p14:creationId xmlns:p14="http://schemas.microsoft.com/office/powerpoint/2010/main" val="4151280911"/>
      </p:ext>
    </p:extLst>
  </p:cSld>
  <p:clrMapOvr>
    <a:masterClrMapping/>
  </p:clrMapOvr>
  <mc:AlternateContent xmlns:mc="http://schemas.openxmlformats.org/markup-compatibility/2006" xmlns:p14="http://schemas.microsoft.com/office/powerpoint/2010/main">
    <mc:Choice Requires="p14">
      <p:transition p14:dur="0" advTm="51625"/>
    </mc:Choice>
    <mc:Fallback xmlns="">
      <p:transition xmlns:p14="http://schemas.microsoft.com/office/powerpoint/2010/main" advTm="5162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DATABASE</a:t>
            </a:r>
            <a:endParaRPr lang="en-US" dirty="0"/>
          </a:p>
        </p:txBody>
      </p:sp>
      <p:sp>
        <p:nvSpPr>
          <p:cNvPr id="5" name="Process 4"/>
          <p:cNvSpPr/>
          <p:nvPr/>
        </p:nvSpPr>
        <p:spPr>
          <a:xfrm>
            <a:off x="3157403" y="657734"/>
            <a:ext cx="2857588" cy="986599"/>
          </a:xfrm>
          <a:prstGeom prst="flowChartProcess">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MEETING</a:t>
            </a:r>
            <a:endParaRPr lang="en-US" b="1" dirty="0">
              <a:latin typeface="Open Sans"/>
            </a:endParaRPr>
          </a:p>
        </p:txBody>
      </p:sp>
      <p:sp>
        <p:nvSpPr>
          <p:cNvPr id="7" name="Process 6"/>
          <p:cNvSpPr/>
          <p:nvPr/>
        </p:nvSpPr>
        <p:spPr>
          <a:xfrm>
            <a:off x="946177" y="2329723"/>
            <a:ext cx="2857588" cy="986599"/>
          </a:xfrm>
          <a:prstGeom prst="flowChartProcess">
            <a:avLst/>
          </a:prstGeom>
          <a:solidFill>
            <a:srgbClr val="5CC28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DOCUMENT</a:t>
            </a:r>
          </a:p>
        </p:txBody>
      </p:sp>
      <p:sp>
        <p:nvSpPr>
          <p:cNvPr id="8" name="Process 7"/>
          <p:cNvSpPr/>
          <p:nvPr/>
        </p:nvSpPr>
        <p:spPr>
          <a:xfrm>
            <a:off x="5059384" y="2329723"/>
            <a:ext cx="3218709"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ATTENDEE_LINK</a:t>
            </a:r>
            <a:endParaRPr lang="en-US" b="1" dirty="0">
              <a:latin typeface="Open Sans"/>
            </a:endParaRPr>
          </a:p>
        </p:txBody>
      </p:sp>
      <p:sp>
        <p:nvSpPr>
          <p:cNvPr id="9" name="Process 8"/>
          <p:cNvSpPr/>
          <p:nvPr/>
        </p:nvSpPr>
        <p:spPr>
          <a:xfrm>
            <a:off x="5232560" y="4200860"/>
            <a:ext cx="2857588"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a:t>
            </a:r>
            <a:endParaRPr lang="en-US" b="1" dirty="0">
              <a:latin typeface="Open Sans"/>
            </a:endParaRPr>
          </a:p>
        </p:txBody>
      </p:sp>
      <p:cxnSp>
        <p:nvCxnSpPr>
          <p:cNvPr id="13" name="Elbow Connector 12"/>
          <p:cNvCxnSpPr>
            <a:stCxn id="7" idx="0"/>
            <a:endCxn id="5" idx="1"/>
          </p:cNvCxnSpPr>
          <p:nvPr/>
        </p:nvCxnSpPr>
        <p:spPr>
          <a:xfrm rot="5400000" flipH="1" flipV="1">
            <a:off x="2176843" y="1349163"/>
            <a:ext cx="1178689" cy="7824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8" idx="0"/>
            <a:endCxn id="5" idx="3"/>
          </p:cNvCxnSpPr>
          <p:nvPr/>
        </p:nvCxnSpPr>
        <p:spPr>
          <a:xfrm rot="16200000" flipV="1">
            <a:off x="5752521" y="1413505"/>
            <a:ext cx="1178689" cy="653748"/>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8" idx="2"/>
            <a:endCxn id="9" idx="0"/>
          </p:cNvCxnSpPr>
          <p:nvPr/>
        </p:nvCxnSpPr>
        <p:spPr>
          <a:xfrm flipH="1">
            <a:off x="6661354" y="3316322"/>
            <a:ext cx="7385" cy="884538"/>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750318713"/>
              </p:ext>
            </p:extLst>
          </p:nvPr>
        </p:nvGraphicFramePr>
        <p:xfrm>
          <a:off x="5184943" y="2814374"/>
          <a:ext cx="3000784" cy="370840"/>
        </p:xfrm>
        <a:graphic>
          <a:graphicData uri="http://schemas.openxmlformats.org/drawingml/2006/table">
            <a:tbl>
              <a:tblPr firstRow="1" bandRow="1">
                <a:tableStyleId>{5C22544A-7EE6-4342-B048-85BDC9FD1C3A}</a:tableStyleId>
              </a:tblPr>
              <a:tblGrid>
                <a:gridCol w="384406"/>
                <a:gridCol w="444760"/>
                <a:gridCol w="1036398"/>
                <a:gridCol w="1135220"/>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c>
                  <a:txBody>
                    <a:bodyPr/>
                    <a:lstStyle/>
                    <a:p>
                      <a:r>
                        <a:rPr lang="en-US" sz="1100" dirty="0" smtClean="0">
                          <a:latin typeface="Open Sans"/>
                        </a:rPr>
                        <a:t>ATTENDEE_ID</a:t>
                      </a:r>
                      <a:endParaRPr lang="en-US" sz="1100" dirty="0">
                        <a:latin typeface="Open Sans"/>
                      </a:endParaRPr>
                    </a:p>
                  </a:txBody>
                  <a:tcPr>
                    <a:solidFill>
                      <a:srgbClr val="3A9C5E"/>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773406148"/>
              </p:ext>
            </p:extLst>
          </p:nvPr>
        </p:nvGraphicFramePr>
        <p:xfrm>
          <a:off x="1112845" y="2804777"/>
          <a:ext cx="2524251" cy="370840"/>
        </p:xfrm>
        <a:graphic>
          <a:graphicData uri="http://schemas.openxmlformats.org/drawingml/2006/table">
            <a:tbl>
              <a:tblPr firstRow="1" bandRow="1">
                <a:tableStyleId>{5C22544A-7EE6-4342-B048-85BDC9FD1C3A}</a:tableStyleId>
              </a:tblPr>
              <a:tblGrid>
                <a:gridCol w="474704"/>
                <a:gridCol w="816454"/>
                <a:gridCol w="1233093"/>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67853053"/>
              </p:ext>
            </p:extLst>
          </p:nvPr>
        </p:nvGraphicFramePr>
        <p:xfrm>
          <a:off x="3308789" y="1151034"/>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chemeClr val="accent2">
                        <a:lumMod val="75000"/>
                      </a:schemeClr>
                    </a:solidFill>
                  </a:tcPr>
                </a:tc>
                <a:tc>
                  <a:txBody>
                    <a:bodyPr/>
                    <a:lstStyle/>
                    <a:p>
                      <a:r>
                        <a:rPr lang="en-US" sz="1100" dirty="0" smtClean="0">
                          <a:latin typeface="Open Sans"/>
                        </a:rPr>
                        <a:t>…</a:t>
                      </a:r>
                      <a:endParaRPr lang="en-US" sz="1100" dirty="0">
                        <a:latin typeface="Open Sans"/>
                      </a:endParaRPr>
                    </a:p>
                  </a:txBody>
                  <a:tcPr>
                    <a:solidFill>
                      <a:schemeClr val="accent2">
                        <a:lumMod val="75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22995011"/>
              </p:ext>
            </p:extLst>
          </p:nvPr>
        </p:nvGraphicFramePr>
        <p:xfrm>
          <a:off x="5379044" y="4701350"/>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r>
            </a:tbl>
          </a:graphicData>
        </a:graphic>
      </p:graphicFrame>
    </p:spTree>
    <p:extLst>
      <p:ext uri="{BB962C8B-B14F-4D97-AF65-F5344CB8AC3E}">
        <p14:creationId xmlns:p14="http://schemas.microsoft.com/office/powerpoint/2010/main" val="3328264945"/>
      </p:ext>
    </p:extLst>
  </p:cSld>
  <p:clrMapOvr>
    <a:masterClrMapping/>
  </p:clrMapOvr>
  <p:transition xmlns:p14="http://schemas.microsoft.com/office/powerpoint/2010/main" advTm="66076">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MAPPING TABLES</a:t>
            </a:r>
            <a:endParaRPr lang="en-US" dirty="0"/>
          </a:p>
        </p:txBody>
      </p:sp>
      <p:pic>
        <p:nvPicPr>
          <p:cNvPr id="3" name="Picture 2"/>
          <p:cNvPicPr>
            <a:picLocks noChangeAspect="1"/>
          </p:cNvPicPr>
          <p:nvPr/>
        </p:nvPicPr>
        <p:blipFill>
          <a:blip r:embed="rId2"/>
          <a:stretch>
            <a:fillRect/>
          </a:stretch>
        </p:blipFill>
        <p:spPr>
          <a:xfrm>
            <a:off x="1933653" y="787343"/>
            <a:ext cx="5250807" cy="33862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086316"/>
      </p:ext>
    </p:extLst>
  </p:cSld>
  <p:clrMapOvr>
    <a:masterClrMapping/>
  </p:clrMapOvr>
  <p:transition xmlns:p14="http://schemas.microsoft.com/office/powerpoint/2010/main" spd="slow" advTm="21337">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1.31.png"/>
          <p:cNvPicPr>
            <a:picLocks noGrp="1" noChangeAspect="1"/>
          </p:cNvPicPr>
          <p:nvPr>
            <p:ph idx="1"/>
          </p:nvPr>
        </p:nvPicPr>
        <p:blipFill>
          <a:blip r:embed="rId3">
            <a:extLst>
              <a:ext uri="{28A0092B-C50C-407E-A947-70E740481C1C}">
                <a14:useLocalDpi xmlns:a14="http://schemas.microsoft.com/office/drawing/2010/main" val="0"/>
              </a:ext>
            </a:extLst>
          </a:blip>
          <a:srcRect t="-32356" b="-32356"/>
          <a:stretch>
            <a:fillRect/>
          </a:stretch>
        </p:blipFill>
        <p:spPr>
          <a:xfrm>
            <a:off x="457199" y="-654803"/>
            <a:ext cx="8229600" cy="5311374"/>
          </a:xfrm>
          <a:effectLst>
            <a:outerShdw blurRad="50800" dist="38100" dir="2700000" algn="tl" rotWithShape="0">
              <a:prstClr val="black">
                <a:alpha val="40000"/>
              </a:prstClr>
            </a:outerShdw>
          </a:effectLst>
        </p:spPr>
      </p:pic>
      <p:pic>
        <p:nvPicPr>
          <p:cNvPr id="11" name="Picture Placeholder 10"/>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8474734" y="6169025"/>
            <a:ext cx="405082" cy="511175"/>
          </a:xfrm>
        </p:spPr>
      </p:pic>
    </p:spTree>
    <p:extLst>
      <p:ext uri="{BB962C8B-B14F-4D97-AF65-F5344CB8AC3E}">
        <p14:creationId xmlns:p14="http://schemas.microsoft.com/office/powerpoint/2010/main" val="866387984"/>
      </p:ext>
    </p:extLst>
  </p:cSld>
  <p:clrMapOvr>
    <a:masterClrMapping/>
  </p:clrMapOvr>
  <p:transition xmlns:p14="http://schemas.microsoft.com/office/powerpoint/2010/main" advTm="131115">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5.15.png"/>
          <p:cNvPicPr>
            <a:picLocks noGrp="1" noChangeAspect="1"/>
          </p:cNvPicPr>
          <p:nvPr>
            <p:ph idx="1"/>
          </p:nvPr>
        </p:nvPicPr>
        <p:blipFill>
          <a:blip r:embed="rId3">
            <a:extLst>
              <a:ext uri="{28A0092B-C50C-407E-A947-70E740481C1C}">
                <a14:useLocalDpi xmlns:a14="http://schemas.microsoft.com/office/drawing/2010/main" val="0"/>
              </a:ext>
            </a:extLst>
          </a:blip>
          <a:srcRect t="-10602" b="-10602"/>
          <a:stretch>
            <a:fillRect/>
          </a:stretch>
        </p:blipFill>
        <p:spPr>
          <a:xfrm>
            <a:off x="457202" y="0"/>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25735640"/>
      </p:ext>
    </p:extLst>
  </p:cSld>
  <p:clrMapOvr>
    <a:masterClrMapping/>
  </p:clrMapOvr>
  <p:transition xmlns:p14="http://schemas.microsoft.com/office/powerpoint/2010/main" advTm="108235">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LINK TABLE</a:t>
            </a:r>
            <a:endParaRPr lang="en-US" dirty="0"/>
          </a:p>
        </p:txBody>
      </p:sp>
      <p:pic>
        <p:nvPicPr>
          <p:cNvPr id="4" name="Content Placeholder 3" descr="Screen Shot 2014-05-29 at 15.11.20.png"/>
          <p:cNvPicPr>
            <a:picLocks noGrp="1" noChangeAspect="1"/>
          </p:cNvPicPr>
          <p:nvPr>
            <p:ph idx="1"/>
          </p:nvPr>
        </p:nvPicPr>
        <p:blipFill>
          <a:blip r:embed="rId3">
            <a:extLst>
              <a:ext uri="{28A0092B-C50C-407E-A947-70E740481C1C}">
                <a14:useLocalDpi xmlns:a14="http://schemas.microsoft.com/office/drawing/2010/main" val="0"/>
              </a:ext>
            </a:extLst>
          </a:blip>
          <a:srcRect t="-1764" b="-1764"/>
          <a:stretch>
            <a:fillRect/>
          </a:stretch>
        </p:blipFill>
        <p:spPr>
          <a:xfrm>
            <a:off x="457199" y="291557"/>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484527837"/>
      </p:ext>
    </p:extLst>
  </p:cSld>
  <p:clrMapOvr>
    <a:masterClrMapping/>
  </p:clrMapOvr>
  <p:transition xmlns:p14="http://schemas.microsoft.com/office/powerpoint/2010/main" advTm="92266">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BASIC QUERIES</a:t>
            </a:r>
            <a:endParaRPr lang="en-US" dirty="0"/>
          </a:p>
        </p:txBody>
      </p:sp>
      <p:pic>
        <p:nvPicPr>
          <p:cNvPr id="3" name="Picture 2"/>
          <p:cNvPicPr>
            <a:picLocks noChangeAspect="1"/>
          </p:cNvPicPr>
          <p:nvPr/>
        </p:nvPicPr>
        <p:blipFill>
          <a:blip r:embed="rId2"/>
          <a:stretch>
            <a:fillRect/>
          </a:stretch>
        </p:blipFill>
        <p:spPr>
          <a:xfrm>
            <a:off x="3151881" y="587080"/>
            <a:ext cx="3273044" cy="43618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5874196"/>
      </p:ext>
    </p:extLst>
  </p:cSld>
  <p:clrMapOvr>
    <a:masterClrMapping/>
  </p:clrMapOvr>
  <p:transition xmlns:p14="http://schemas.microsoft.com/office/powerpoint/2010/main" spd="slow" advTm="16210">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STATEMENTS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smtClean="0"/>
          </a:p>
          <a:p>
            <a:pPr marL="0" indent="0">
              <a:buNone/>
            </a:pPr>
            <a:endParaRPr lang="en-US" b="1" dirty="0" smtClean="0"/>
          </a:p>
          <a:p>
            <a:pPr marL="0" indent="0">
              <a:buNone/>
            </a:pPr>
            <a:r>
              <a:rPr lang="en-US" b="1" dirty="0" smtClean="0"/>
              <a:t>SQL</a:t>
            </a:r>
          </a:p>
          <a:p>
            <a:pPr marL="0" indent="0">
              <a:buNone/>
            </a:pPr>
            <a:endParaRPr lang="en-US" dirty="0" smtClean="0"/>
          </a:p>
          <a:p>
            <a:pPr marL="0" indent="0">
              <a:buNone/>
            </a:pPr>
            <a:endParaRPr lang="en-US" dirty="0" smtClean="0">
              <a:sym typeface="Wingdings"/>
            </a:endParaRPr>
          </a:p>
          <a:p>
            <a:pPr marL="0" indent="0">
              <a:buNone/>
            </a:pPr>
            <a:r>
              <a:rPr lang="en-US" dirty="0" smtClean="0">
                <a:sym typeface="Wingdings"/>
              </a:rPr>
              <a:t> === instead of ==</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descr="Screen Shot 2014-05-29 at 15.16.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7" y="980208"/>
            <a:ext cx="6585529" cy="528765"/>
          </a:xfrm>
          <a:prstGeom prst="rect">
            <a:avLst/>
          </a:prstGeom>
          <a:effectLst>
            <a:outerShdw blurRad="50800" dist="38100" dir="2700000" algn="tl" rotWithShape="0">
              <a:prstClr val="black">
                <a:alpha val="40000"/>
              </a:prstClr>
            </a:outerShdw>
          </a:effectLst>
        </p:spPr>
      </p:pic>
      <p:pic>
        <p:nvPicPr>
          <p:cNvPr id="6" name="Picture 5" descr="Screen Shot 2014-05-29 at 15.20.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107" y="2467264"/>
            <a:ext cx="6585529" cy="399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7623652"/>
      </p:ext>
    </p:extLst>
  </p:cSld>
  <p:clrMapOvr>
    <a:masterClrMapping/>
  </p:clrMapOvr>
  <p:transition xmlns:p14="http://schemas.microsoft.com/office/powerpoint/2010/main" advTm="92219">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STATEMENTS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dirty="0" smtClean="0"/>
          </a:p>
          <a:p>
            <a:pPr marL="0" indent="0">
              <a:buNone/>
            </a:pPr>
            <a:endParaRPr lang="en-US" dirty="0" smtClean="0">
              <a:sym typeface="Wingdings"/>
            </a:endParaRPr>
          </a:p>
          <a:p>
            <a:pPr marL="0" indent="0">
              <a:buNone/>
            </a:pPr>
            <a:endParaRPr lang="en-US" dirty="0">
              <a:sym typeface="Wingdings"/>
            </a:endParaRPr>
          </a:p>
          <a:p>
            <a:pPr marL="0" indent="0">
              <a:buNone/>
            </a:pPr>
            <a:endParaRPr lang="en-US" dirty="0" smtClean="0">
              <a:sym typeface="Wingdings"/>
            </a:endParaRPr>
          </a:p>
          <a:p>
            <a:pPr marL="0" indent="0">
              <a:buNone/>
            </a:pPr>
            <a:endParaRPr lang="en-US" dirty="0">
              <a:sym typeface="Wingdings"/>
            </a:endParaRPr>
          </a:p>
          <a:p>
            <a:pPr marL="0" indent="0">
              <a:buNone/>
            </a:pPr>
            <a:r>
              <a:rPr lang="en-US" dirty="0" smtClean="0">
                <a:sym typeface="Wingdings"/>
              </a:rPr>
              <a:t>Brackets</a:t>
            </a:r>
          </a:p>
          <a:p>
            <a:pPr marL="0" indent="0">
              <a:buNone/>
            </a:pPr>
            <a:r>
              <a:rPr lang="en-US" dirty="0" smtClean="0">
                <a:sym typeface="Wingdings"/>
              </a:rPr>
              <a:t>Put || or &amp;&amp; at end of line</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descr="Screen Shot 2014-05-29 at 15.23.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72" y="1031008"/>
            <a:ext cx="7525769" cy="1289627"/>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7608455" y="1662560"/>
            <a:ext cx="415498" cy="369332"/>
          </a:xfrm>
          <a:prstGeom prst="rect">
            <a:avLst/>
          </a:prstGeom>
          <a:noFill/>
        </p:spPr>
        <p:txBody>
          <a:bodyPr wrap="none" rtlCol="0">
            <a:spAutoFit/>
          </a:bodyPr>
          <a:lstStyle/>
          <a:p>
            <a:r>
              <a:rPr lang="en-US" dirty="0">
                <a:solidFill>
                  <a:srgbClr val="412B0F"/>
                </a:solidFill>
                <a:latin typeface="Lucida Grande"/>
                <a:ea typeface="Lucida Grande"/>
                <a:cs typeface="Lucida Grande"/>
              </a:rPr>
              <a:t>↵</a:t>
            </a:r>
            <a:endParaRPr lang="en-US" dirty="0">
              <a:solidFill>
                <a:srgbClr val="412B0F"/>
              </a:solidFill>
            </a:endParaRPr>
          </a:p>
        </p:txBody>
      </p:sp>
    </p:spTree>
    <p:extLst>
      <p:ext uri="{BB962C8B-B14F-4D97-AF65-F5344CB8AC3E}">
        <p14:creationId xmlns:p14="http://schemas.microsoft.com/office/powerpoint/2010/main" val="2178136790"/>
      </p:ext>
    </p:extLst>
  </p:cSld>
  <p:clrMapOvr>
    <a:masterClrMapping/>
  </p:clrMapOvr>
  <p:transition xmlns:p14="http://schemas.microsoft.com/office/powerpoint/2010/main" advTm="69681">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a:p>
          <a:p>
            <a:pPr marL="0" indent="0">
              <a:buNone/>
            </a:pPr>
            <a:endParaRPr lang="en-US" b="1" dirty="0" smtClean="0"/>
          </a:p>
          <a:p>
            <a:pPr marL="0" indent="0">
              <a:buNone/>
            </a:pPr>
            <a:r>
              <a:rPr lang="en-US" b="1" dirty="0" smtClean="0"/>
              <a:t>SQL</a:t>
            </a:r>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descr="Screen Shot 2014-05-29 at 15.26.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72" y="1005609"/>
            <a:ext cx="5972023" cy="3798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51872" y="2524989"/>
            <a:ext cx="7229764" cy="3262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5984773"/>
      </p:ext>
    </p:extLst>
  </p:cSld>
  <p:clrMapOvr>
    <a:masterClrMapping/>
  </p:clrMapOvr>
  <p:transition xmlns:p14="http://schemas.microsoft.com/office/powerpoint/2010/main" advTm="33526">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endParaRPr lang="en-US" sz="2400" b="1" dirty="0" smtClean="0"/>
          </a:p>
          <a:p>
            <a:pPr marL="0" indent="0">
              <a:buNone/>
            </a:pPr>
            <a:r>
              <a:rPr lang="en-US" b="1" dirty="0" smtClean="0"/>
              <a:t>SQL</a:t>
            </a:r>
          </a:p>
          <a:p>
            <a:pPr marL="0" indent="0">
              <a:buNone/>
            </a:pPr>
            <a:endParaRPr lang="en-US" sz="2400" b="1" dirty="0" smtClean="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5728" y="928252"/>
            <a:ext cx="6777182" cy="981653"/>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65728" y="2757961"/>
            <a:ext cx="7861300" cy="812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3294"/>
      </p:ext>
    </p:extLst>
  </p:cSld>
  <p:clrMapOvr>
    <a:masterClrMapping/>
  </p:clrMapOvr>
  <p:transition xmlns:p14="http://schemas.microsoft.com/office/powerpoint/2010/main" advTm="89196">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YENNICK</a:t>
            </a:r>
            <a:r>
              <a:rPr lang="en-US" dirty="0" smtClean="0"/>
              <a:t>? YANNICK? JANNICK?</a:t>
            </a:r>
            <a:endParaRPr lang="en-US" dirty="0"/>
          </a:p>
        </p:txBody>
      </p:sp>
      <p:sp>
        <p:nvSpPr>
          <p:cNvPr id="3" name="Content Placeholder 2"/>
          <p:cNvSpPr>
            <a:spLocks noGrp="1"/>
          </p:cNvSpPr>
          <p:nvPr>
            <p:ph idx="1"/>
          </p:nvPr>
        </p:nvSpPr>
        <p:spPr/>
        <p:txBody>
          <a:bodyPr/>
          <a:lstStyle/>
          <a:p>
            <a:pPr marL="0" indent="0">
              <a:buNone/>
            </a:pPr>
            <a:r>
              <a:rPr lang="en-US" dirty="0" smtClean="0"/>
              <a:t>Reactive Applications Consultant</a:t>
            </a:r>
          </a:p>
          <a:p>
            <a:pPr marL="0" indent="0">
              <a:buNone/>
            </a:pPr>
            <a:r>
              <a:rPr lang="en-US" dirty="0" smtClean="0"/>
              <a:t>Certified </a:t>
            </a:r>
            <a:r>
              <a:rPr lang="en-US" dirty="0" err="1" smtClean="0"/>
              <a:t>Typesafe</a:t>
            </a:r>
            <a:r>
              <a:rPr lang="en-US" dirty="0" smtClean="0"/>
              <a:t> “Fast Track to </a:t>
            </a:r>
            <a:r>
              <a:rPr lang="en-US" dirty="0" err="1" smtClean="0"/>
              <a:t>Scala</a:t>
            </a:r>
            <a:r>
              <a:rPr lang="en-US" dirty="0" smtClean="0"/>
              <a:t>” trainer</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t>
            </a:r>
            <a:r>
              <a:rPr lang="en-US" dirty="0" err="1" smtClean="0"/>
              <a:t>SlevinBE</a:t>
            </a:r>
            <a:endParaRPr lang="en-US" dirty="0" smtClean="0"/>
          </a:p>
          <a:p>
            <a:pPr marL="0" indent="0">
              <a:buNone/>
            </a:pPr>
            <a:r>
              <a:rPr lang="en-US" dirty="0" err="1"/>
              <a:t>y</a:t>
            </a:r>
            <a:r>
              <a:rPr lang="en-US" dirty="0" err="1" smtClean="0"/>
              <a:t>ennicktrevels.com</a:t>
            </a:r>
            <a:endParaRPr lang="en-US" dirty="0" smtClean="0"/>
          </a:p>
          <a:p>
            <a:pPr marL="0" indent="0">
              <a:buNone/>
            </a:pPr>
            <a:endParaRPr lang="en-US" dirty="0"/>
          </a:p>
        </p:txBody>
      </p:sp>
      <p:sp>
        <p:nvSpPr>
          <p:cNvPr id="6" name="Oval 5"/>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665472335"/>
      </p:ext>
    </p:extLst>
  </p:cSld>
  <p:clrMapOvr>
    <a:masterClrMapping/>
  </p:clrMapOvr>
  <p:transition xmlns:p14="http://schemas.microsoft.com/office/powerpoint/2010/main" advTm="39345">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38017" y="924543"/>
            <a:ext cx="2296936" cy="41563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7" y="3692724"/>
            <a:ext cx="2154384" cy="35906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38016" y="2328052"/>
            <a:ext cx="3468257" cy="395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1098461"/>
      </p:ext>
    </p:extLst>
  </p:cSld>
  <p:clrMapOvr>
    <a:masterClrMapping/>
  </p:clrMapOvr>
  <p:transition xmlns:p14="http://schemas.microsoft.com/office/powerpoint/2010/main" advTm="32961">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54180" y="921738"/>
            <a:ext cx="5564905" cy="1112981"/>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5725" y="4586503"/>
            <a:ext cx="4211053" cy="38100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54180" y="3177885"/>
            <a:ext cx="5045365" cy="3810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409452"/>
      </p:ext>
    </p:extLst>
  </p:cSld>
  <p:clrMapOvr>
    <a:masterClrMapping/>
  </p:clrMapOvr>
  <p:transition xmlns:p14="http://schemas.microsoft.com/office/powerpoint/2010/main" advTm="65597">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r>
              <a:rPr lang="en-US" sz="2200" dirty="0" err="1" smtClean="0"/>
              <a:t>meetings.list</a:t>
            </a:r>
            <a:r>
              <a:rPr lang="en-US" sz="2200" dirty="0"/>
              <a:t>	</a:t>
            </a:r>
            <a:r>
              <a:rPr lang="en-US" sz="2200" dirty="0" smtClean="0"/>
              <a:t>		</a:t>
            </a:r>
            <a:r>
              <a:rPr lang="en-US" sz="2200" dirty="0" smtClean="0">
                <a:sym typeface="Wingdings"/>
              </a:rPr>
              <a:t>	List[Meeting]</a:t>
            </a:r>
          </a:p>
          <a:p>
            <a:pPr marL="0" indent="0">
              <a:buNone/>
            </a:pPr>
            <a:r>
              <a:rPr lang="en-US" sz="2200" dirty="0" err="1" smtClean="0">
                <a:sym typeface="Wingdings"/>
              </a:rPr>
              <a:t>meetings.first</a:t>
            </a:r>
            <a:r>
              <a:rPr lang="en-US" sz="2200" dirty="0" smtClean="0">
                <a:sym typeface="Wingdings"/>
              </a:rPr>
              <a:t>		</a:t>
            </a:r>
            <a:r>
              <a:rPr lang="en-US" sz="2200" dirty="0">
                <a:sym typeface="Wingdings"/>
              </a:rPr>
              <a:t>	</a:t>
            </a:r>
            <a:r>
              <a:rPr lang="en-US" sz="2200" dirty="0" smtClean="0">
                <a:sym typeface="Wingdings"/>
              </a:rPr>
              <a:t>	Meeting or </a:t>
            </a:r>
            <a:r>
              <a:rPr lang="en-US" sz="2200" dirty="0" err="1" smtClean="0">
                <a:sym typeface="Wingdings"/>
              </a:rPr>
              <a:t>NoSuchElementException</a:t>
            </a:r>
            <a:endParaRPr lang="en-US" sz="2200" dirty="0" smtClean="0">
              <a:sym typeface="Wingdings"/>
            </a:endParaRPr>
          </a:p>
          <a:p>
            <a:pPr marL="0" indent="0">
              <a:buNone/>
            </a:pPr>
            <a:r>
              <a:rPr lang="en-US" sz="2200" dirty="0" err="1">
                <a:sym typeface="Wingdings"/>
              </a:rPr>
              <a:t>m</a:t>
            </a:r>
            <a:r>
              <a:rPr lang="en-US" sz="2200" dirty="0" err="1" smtClean="0">
                <a:sym typeface="Wingdings"/>
              </a:rPr>
              <a:t>eetings.firstOption</a:t>
            </a:r>
            <a:r>
              <a:rPr lang="en-US" sz="2200" dirty="0" smtClean="0">
                <a:sym typeface="Wingdings"/>
              </a:rPr>
              <a:t> 		Option[Meeting]</a:t>
            </a:r>
          </a:p>
        </p:txBody>
      </p:sp>
      <p:pic>
        <p:nvPicPr>
          <p:cNvPr id="5" name="Picture Placeholder 4" descr="level2.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151366362"/>
      </p:ext>
    </p:extLst>
  </p:cSld>
  <p:clrMapOvr>
    <a:masterClrMapping/>
  </p:clrMapOvr>
  <p:transition xmlns:p14="http://schemas.microsoft.com/office/powerpoint/2010/main" advTm="50895">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LEVEL 3: ADVANCED QUERIES</a:t>
            </a:r>
            <a:endParaRPr lang="en-US" dirty="0"/>
          </a:p>
        </p:txBody>
      </p:sp>
      <p:pic>
        <p:nvPicPr>
          <p:cNvPr id="4" name="Picture 3"/>
          <p:cNvPicPr>
            <a:picLocks noChangeAspect="1"/>
          </p:cNvPicPr>
          <p:nvPr/>
        </p:nvPicPr>
        <p:blipFill>
          <a:blip r:embed="rId2"/>
          <a:stretch>
            <a:fillRect/>
          </a:stretch>
        </p:blipFill>
        <p:spPr>
          <a:xfrm>
            <a:off x="2319647" y="711200"/>
            <a:ext cx="4478820" cy="39121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8744824"/>
      </p:ext>
    </p:extLst>
  </p:cSld>
  <p:clrMapOvr>
    <a:masterClrMapping/>
  </p:clrMapOvr>
  <p:transition xmlns:p14="http://schemas.microsoft.com/office/powerpoint/2010/main" spd="slow" advTm="13968">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r>
              <a:rPr lang="en-US" b="1" dirty="0" smtClean="0"/>
              <a:t>SQL</a:t>
            </a:r>
          </a:p>
          <a:p>
            <a:pPr marL="0" indent="0">
              <a:buNone/>
            </a:pPr>
            <a:endParaRPr lang="en-US" sz="2400" b="1" dirty="0"/>
          </a:p>
          <a:p>
            <a:pPr marL="0" indent="0">
              <a:buNone/>
            </a:pPr>
            <a:endParaRPr lang="en-US" sz="2400" b="1" dirty="0" smtClean="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8" name="Picture Placeholder 7"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38015" y="5413902"/>
            <a:ext cx="3421197" cy="38215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5" y="3584033"/>
            <a:ext cx="6204530" cy="923465"/>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38014" y="863427"/>
            <a:ext cx="7559511" cy="1701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4152231"/>
      </p:ext>
    </p:extLst>
  </p:cSld>
  <p:clrMapOvr>
    <a:masterClrMapping/>
  </p:clrMapOvr>
  <p:transition xmlns:p14="http://schemas.microsoft.com/office/powerpoint/2010/main" advTm="97647">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 (RESULT MAPPING)</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r>
              <a:rPr lang="en-US" b="1" dirty="0" smtClean="0"/>
              <a:t>Result</a:t>
            </a:r>
          </a:p>
          <a:p>
            <a:pPr marL="0" indent="0">
              <a:buNone/>
            </a:pPr>
            <a:endParaRPr lang="en-US" sz="2400" b="1" dirty="0" smtClean="0"/>
          </a:p>
        </p:txBody>
      </p:sp>
      <p:pic>
        <p:nvPicPr>
          <p:cNvPr id="7" name="Picture Placeholder 6"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0327" y="912095"/>
            <a:ext cx="8248913" cy="288636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40326" y="4995239"/>
            <a:ext cx="2360851" cy="369984"/>
          </a:xfrm>
          <a:prstGeom prst="rect">
            <a:avLst/>
          </a:prstGeom>
          <a:effectLst>
            <a:outerShdw blurRad="50800" dist="38100" dir="2700000" algn="tl" rotWithShape="0">
              <a:prstClr val="black">
                <a:alpha val="40000"/>
              </a:prstClr>
            </a:outerShdw>
          </a:effectLst>
        </p:spPr>
      </p:pic>
      <p:sp>
        <p:nvSpPr>
          <p:cNvPr id="8" name="Line Callout 2 7"/>
          <p:cNvSpPr/>
          <p:nvPr/>
        </p:nvSpPr>
        <p:spPr>
          <a:xfrm>
            <a:off x="3566007" y="3873965"/>
            <a:ext cx="5223233" cy="1121274"/>
          </a:xfrm>
          <a:prstGeom prst="borderCallout2">
            <a:avLst>
              <a:gd name="adj1" fmla="val 18750"/>
              <a:gd name="adj2" fmla="val -2502"/>
              <a:gd name="adj3" fmla="val 18749"/>
              <a:gd name="adj4" fmla="val -46647"/>
              <a:gd name="adj5" fmla="val -104314"/>
              <a:gd name="adj6" fmla="val -352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4481934" y="142802"/>
            <a:ext cx="2979814" cy="907344"/>
            <a:chOff x="4481934" y="142802"/>
            <a:chExt cx="2979814" cy="907344"/>
          </a:xfrm>
        </p:grpSpPr>
        <p:sp>
          <p:nvSpPr>
            <p:cNvPr id="5" name="Line Callout 2 4"/>
            <p:cNvSpPr/>
            <p:nvPr/>
          </p:nvSpPr>
          <p:spPr>
            <a:xfrm>
              <a:off x="4481934" y="142802"/>
              <a:ext cx="2979814" cy="907344"/>
            </a:xfrm>
            <a:prstGeom prst="borderCallout2">
              <a:avLst>
                <a:gd name="adj1" fmla="val 18750"/>
                <a:gd name="adj2" fmla="val -8333"/>
                <a:gd name="adj3" fmla="val 14205"/>
                <a:gd name="adj4" fmla="val -117077"/>
                <a:gd name="adj5" fmla="val 182795"/>
                <a:gd name="adj6" fmla="val -1171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4637384" y="187192"/>
              <a:ext cx="2628960" cy="842485"/>
            </a:xfrm>
            <a:prstGeom prst="rect">
              <a:avLst/>
            </a:prstGeom>
          </p:spPr>
        </p:pic>
      </p:grpSp>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3688427" y="3982378"/>
            <a:ext cx="4986160" cy="867158"/>
          </a:xfrm>
          <a:prstGeom prst="rect">
            <a:avLst/>
          </a:prstGeom>
        </p:spPr>
      </p:pic>
    </p:spTree>
    <p:extLst>
      <p:ext uri="{BB962C8B-B14F-4D97-AF65-F5344CB8AC3E}">
        <p14:creationId xmlns:p14="http://schemas.microsoft.com/office/powerpoint/2010/main" val="3752417314"/>
      </p:ext>
    </p:extLst>
  </p:cSld>
  <p:clrMapOvr>
    <a:masterClrMapping/>
  </p:clrMapOvr>
  <p:transition xmlns:p14="http://schemas.microsoft.com/office/powerpoint/2010/main" advTm="139596">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1481" y="922148"/>
            <a:ext cx="8099319" cy="11037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31214745"/>
      </p:ext>
    </p:extLst>
  </p:cSld>
  <p:clrMapOvr>
    <a:masterClrMapping/>
  </p:clrMapOvr>
  <p:transition xmlns:p14="http://schemas.microsoft.com/office/powerpoint/2010/main" advTm="44606">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endParaRPr lang="en-US" sz="2000" b="1" dirty="0" smtClean="0"/>
          </a:p>
          <a:p>
            <a:pPr marL="0" indent="0">
              <a:buNone/>
            </a:pPr>
            <a:endParaRPr lang="en-US" sz="2000" dirty="0"/>
          </a:p>
        </p:txBody>
      </p:sp>
      <p:pic>
        <p:nvPicPr>
          <p:cNvPr id="9" name="Picture Placeholder 8" descr="level3.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graphicFrame>
        <p:nvGraphicFramePr>
          <p:cNvPr id="4" name="Table 3"/>
          <p:cNvGraphicFramePr>
            <a:graphicFrameLocks noGrp="1"/>
          </p:cNvGraphicFramePr>
          <p:nvPr>
            <p:extLst>
              <p:ext uri="{D42A27DB-BD31-4B8C-83A1-F6EECF244321}">
                <p14:modId xmlns:p14="http://schemas.microsoft.com/office/powerpoint/2010/main" val="637485905"/>
              </p:ext>
            </p:extLst>
          </p:nvPr>
        </p:nvGraphicFramePr>
        <p:xfrm>
          <a:off x="610204" y="708472"/>
          <a:ext cx="8337525" cy="14833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37084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3</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5CC28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44654371"/>
              </p:ext>
            </p:extLst>
          </p:nvPr>
        </p:nvGraphicFramePr>
        <p:xfrm>
          <a:off x="570597" y="3442441"/>
          <a:ext cx="3386936" cy="111252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93468"/>
                <a:gridCol w="1693468"/>
              </a:tblGrid>
              <a:tr h="370840">
                <a:tc>
                  <a:txBody>
                    <a:bodyPr/>
                    <a:lstStyle/>
                    <a:p>
                      <a:r>
                        <a:rPr lang="en-US" dirty="0" smtClean="0">
                          <a:latin typeface="Open Sans"/>
                        </a:rPr>
                        <a:t>ID</a:t>
                      </a:r>
                      <a:endParaRPr lang="en-US" dirty="0">
                        <a:latin typeface="Open Sans"/>
                      </a:endParaRPr>
                    </a:p>
                  </a:txBody>
                  <a:tcPr>
                    <a:solidFill>
                      <a:srgbClr val="3A9C5E"/>
                    </a:solidFill>
                  </a:tcPr>
                </a:tc>
                <a:tc>
                  <a:txBody>
                    <a:bodyPr/>
                    <a:lstStyle/>
                    <a:p>
                      <a:r>
                        <a:rPr lang="en-US" dirty="0" smtClean="0">
                          <a:latin typeface="Open Sans"/>
                        </a:rPr>
                        <a:t>TITLE</a:t>
                      </a:r>
                      <a:endParaRPr lang="en-US" dirty="0">
                        <a:latin typeface="Open Sans"/>
                      </a:endParaRPr>
                    </a:p>
                  </a:txBody>
                  <a:tcPr>
                    <a:solidFill>
                      <a:srgbClr val="3A9C5E"/>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9DDAB3"/>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2773931"/>
              </p:ext>
            </p:extLst>
          </p:nvPr>
        </p:nvGraphicFramePr>
        <p:xfrm>
          <a:off x="4290237" y="3442443"/>
          <a:ext cx="4657491" cy="1126013"/>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216945"/>
                <a:gridCol w="1651000"/>
                <a:gridCol w="1789546"/>
              </a:tblGrid>
              <a:tr h="384333">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9DDAB3"/>
                    </a:solidFill>
                  </a:tcPr>
                </a:tc>
              </a:tr>
            </a:tbl>
          </a:graphicData>
        </a:graphic>
      </p:graphicFrame>
      <p:cxnSp>
        <p:nvCxnSpPr>
          <p:cNvPr id="8" name="Straight Arrow Connector 7"/>
          <p:cNvCxnSpPr>
            <a:stCxn id="5" idx="0"/>
            <a:endCxn id="4" idx="2"/>
          </p:cNvCxnSpPr>
          <p:nvPr/>
        </p:nvCxnSpPr>
        <p:spPr>
          <a:xfrm flipV="1">
            <a:off x="2264065" y="2191832"/>
            <a:ext cx="2514901" cy="125060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a:endCxn id="4" idx="2"/>
          </p:cNvCxnSpPr>
          <p:nvPr/>
        </p:nvCxnSpPr>
        <p:spPr>
          <a:xfrm flipH="1" flipV="1">
            <a:off x="4778966" y="2191832"/>
            <a:ext cx="1840016" cy="125061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17543" y="2475191"/>
            <a:ext cx="215453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Open Sans"/>
              </a:rPr>
              <a:t>Left Join</a:t>
            </a:r>
            <a:endParaRPr lang="en-US" dirty="0">
              <a:latin typeface="Open Sans"/>
            </a:endParaRPr>
          </a:p>
        </p:txBody>
      </p:sp>
      <p:sp>
        <p:nvSpPr>
          <p:cNvPr id="15" name="TextBox 14"/>
          <p:cNvSpPr txBox="1"/>
          <p:nvPr/>
        </p:nvSpPr>
        <p:spPr>
          <a:xfrm>
            <a:off x="14825" y="5345372"/>
            <a:ext cx="9135834" cy="369332"/>
          </a:xfrm>
          <a:prstGeom prst="rect">
            <a:avLst/>
          </a:prstGeom>
          <a:noFill/>
        </p:spPr>
        <p:txBody>
          <a:bodyPr wrap="none" rtlCol="0">
            <a:spAutoFit/>
          </a:bodyPr>
          <a:lstStyle/>
          <a:p>
            <a:r>
              <a:rPr lang="en-US" dirty="0">
                <a:solidFill>
                  <a:schemeClr val="bg1"/>
                </a:solidFill>
                <a:latin typeface="Open Sans"/>
              </a:rPr>
              <a:t>Ref: http://</a:t>
            </a:r>
            <a:r>
              <a:rPr lang="en-US" dirty="0" err="1">
                <a:solidFill>
                  <a:schemeClr val="bg1"/>
                </a:solidFill>
                <a:latin typeface="Open Sans"/>
              </a:rPr>
              <a:t>www.slideshare.net</a:t>
            </a:r>
            <a:r>
              <a:rPr lang="en-US" dirty="0">
                <a:solidFill>
                  <a:schemeClr val="bg1"/>
                </a:solidFill>
                <a:latin typeface="Open Sans"/>
              </a:rPr>
              <a:t>/</a:t>
            </a:r>
            <a:r>
              <a:rPr lang="en-US" dirty="0" err="1">
                <a:solidFill>
                  <a:schemeClr val="bg1"/>
                </a:solidFill>
                <a:latin typeface="Open Sans"/>
              </a:rPr>
              <a:t>skillsmatter</a:t>
            </a:r>
            <a:r>
              <a:rPr lang="en-US" dirty="0">
                <a:solidFill>
                  <a:schemeClr val="bg1"/>
                </a:solidFill>
                <a:latin typeface="Open Sans"/>
              </a:rPr>
              <a:t>/patterns-for-slick-database-applications</a:t>
            </a:r>
          </a:p>
        </p:txBody>
      </p:sp>
    </p:spTree>
    <p:extLst>
      <p:ext uri="{BB962C8B-B14F-4D97-AF65-F5344CB8AC3E}">
        <p14:creationId xmlns:p14="http://schemas.microsoft.com/office/powerpoint/2010/main" val="486325536"/>
      </p:ext>
    </p:extLst>
  </p:cSld>
  <p:clrMapOvr>
    <a:masterClrMapping/>
  </p:clrMapOvr>
  <p:transition xmlns:p14="http://schemas.microsoft.com/office/powerpoint/2010/main" advTm="50104">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b="1" dirty="0" smtClean="0"/>
              <a:t>Result</a:t>
            </a:r>
          </a:p>
          <a:p>
            <a:pPr marL="0" indent="0">
              <a:buNone/>
            </a:pPr>
            <a:endParaRPr lang="en-US" sz="2000" b="1" dirty="0" smtClean="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8037" y="3988611"/>
            <a:ext cx="4465781" cy="34102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556491" y="904171"/>
            <a:ext cx="8166847" cy="19280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9408315"/>
      </p:ext>
    </p:extLst>
  </p:cSld>
  <p:clrMapOvr>
    <a:masterClrMapping/>
  </p:clrMapOvr>
  <p:transition xmlns:p14="http://schemas.microsoft.com/office/powerpoint/2010/main" advTm="54586">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OUTER JOINS (RESULT TRANSF.)</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b="1" dirty="0" smtClean="0"/>
          </a:p>
        </p:txBody>
      </p:sp>
      <p:pic>
        <p:nvPicPr>
          <p:cNvPr id="5" name="Picture Placeholder 4"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457199" y="947980"/>
            <a:ext cx="8686800" cy="414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909178"/>
      </p:ext>
    </p:extLst>
  </p:cSld>
  <p:clrMapOvr>
    <a:masterClrMapping/>
  </p:clrMapOvr>
  <p:transition xmlns:p14="http://schemas.microsoft.com/office/powerpoint/2010/main" advTm="200210">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SLICK?</a:t>
            </a:r>
            <a:endParaRPr lang="en-US" dirty="0"/>
          </a:p>
        </p:txBody>
      </p:sp>
      <p:sp>
        <p:nvSpPr>
          <p:cNvPr id="3" name="Vertical Text Placeholder 2"/>
          <p:cNvSpPr>
            <a:spLocks noGrp="1"/>
          </p:cNvSpPr>
          <p:nvPr>
            <p:ph idx="1"/>
          </p:nvPr>
        </p:nvSpPr>
        <p:spPr/>
        <p:txBody>
          <a:bodyPr vert="horz"/>
          <a:lstStyle/>
          <a:p>
            <a:pPr marL="0" indent="0">
              <a:buNone/>
            </a:pPr>
            <a:r>
              <a:rPr lang="en-US" dirty="0" smtClean="0"/>
              <a:t>Option(</a:t>
            </a:r>
            <a:r>
              <a:rPr lang="en-US" dirty="0" err="1" smtClean="0"/>
              <a:t>Anorm</a:t>
            </a:r>
            <a:r>
              <a:rPr lang="en-US" dirty="0" smtClean="0"/>
              <a:t>).</a:t>
            </a:r>
            <a:r>
              <a:rPr lang="en-US" dirty="0" err="1" smtClean="0"/>
              <a:t>orElse</a:t>
            </a:r>
            <a:r>
              <a:rPr lang="en-US" dirty="0" smtClean="0"/>
              <a:t>(Hibernate).</a:t>
            </a:r>
            <a:r>
              <a:rPr lang="en-US" dirty="0" err="1" smtClean="0"/>
              <a:t>orElse</a:t>
            </a:r>
            <a:r>
              <a:rPr lang="en-US" dirty="0" smtClean="0"/>
              <a:t>(Slick)</a:t>
            </a:r>
          </a:p>
          <a:p>
            <a:pPr marL="0" indent="0">
              <a:buNone/>
            </a:pPr>
            <a:endParaRPr lang="en-US" dirty="0" smtClean="0"/>
          </a:p>
          <a:p>
            <a:pPr marL="0" indent="0">
              <a:buNone/>
            </a:pPr>
            <a:r>
              <a:rPr lang="en-US" dirty="0" smtClean="0">
                <a:sym typeface="Wingdings"/>
              </a:rPr>
              <a:t>Pure </a:t>
            </a:r>
            <a:r>
              <a:rPr lang="en-US" dirty="0" err="1" smtClean="0">
                <a:sym typeface="Wingdings"/>
              </a:rPr>
              <a:t>Scala</a:t>
            </a:r>
            <a:endParaRPr lang="en-US" dirty="0" smtClean="0">
              <a:sym typeface="Wingdings"/>
            </a:endParaRPr>
          </a:p>
          <a:p>
            <a:pPr marL="0" indent="0">
              <a:buNone/>
            </a:pPr>
            <a:r>
              <a:rPr lang="en-US" dirty="0" smtClean="0">
                <a:sym typeface="Wingdings"/>
              </a:rPr>
              <a:t>Immutable data structures</a:t>
            </a:r>
          </a:p>
          <a:p>
            <a:pPr marL="0" indent="0">
              <a:buNone/>
            </a:pPr>
            <a:r>
              <a:rPr lang="en-US" dirty="0" smtClean="0">
                <a:sym typeface="Wingdings"/>
              </a:rPr>
              <a:t>DB agnostic code</a:t>
            </a:r>
          </a:p>
          <a:p>
            <a:pPr marL="0" indent="0">
              <a:buNone/>
            </a:pPr>
            <a:r>
              <a:rPr lang="en-US" dirty="0" smtClean="0">
                <a:sym typeface="Wingdings"/>
              </a:rPr>
              <a:t>Type safety</a:t>
            </a:r>
            <a:endParaRPr lang="en-US" dirty="0"/>
          </a:p>
        </p:txBody>
      </p:sp>
    </p:spTree>
    <p:extLst>
      <p:ext uri="{BB962C8B-B14F-4D97-AF65-F5344CB8AC3E}">
        <p14:creationId xmlns:p14="http://schemas.microsoft.com/office/powerpoint/2010/main" val="2443640571"/>
      </p:ext>
    </p:extLst>
  </p:cSld>
  <p:clrMapOvr>
    <a:masterClrMapping/>
  </p:clrMapOvr>
  <p:transition xmlns:p14="http://schemas.microsoft.com/office/powerpoint/2010/main" advTm="142618">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 FUNCTION</a:t>
            </a:r>
            <a:endParaRPr lang="en-US" dirty="0"/>
          </a:p>
        </p:txBody>
      </p:sp>
      <p:pic>
        <p:nvPicPr>
          <p:cNvPr id="7" name="Content Placeholder 6"/>
          <p:cNvPicPr>
            <a:picLocks noGrp="1" noChangeAspect="1"/>
          </p:cNvPicPr>
          <p:nvPr>
            <p:ph idx="1"/>
          </p:nvPr>
        </p:nvPicPr>
        <p:blipFill>
          <a:blip r:embed="rId4"/>
          <a:srcRect t="-25297" b="-25297"/>
          <a:stretch>
            <a:fillRect/>
          </a:stretch>
        </p:blipFill>
        <p:spPr>
          <a:xfrm>
            <a:off x="457199" y="-468022"/>
            <a:ext cx="8229600" cy="5311374"/>
          </a:xfrm>
          <a:effectLst>
            <a:outerShdw blurRad="50800" dist="38100" dir="2700000" algn="tl" rotWithShape="0">
              <a:prstClr val="black">
                <a:alpha val="40000"/>
              </a:prstClr>
            </a:outerShdw>
          </a:effectLst>
        </p:spPr>
      </p:pic>
      <p:pic>
        <p:nvPicPr>
          <p:cNvPr id="5" name="Picture Placeholder 4" descr="level3.png"/>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3676" r="-23676"/>
          <a:stretch>
            <a:fillRect/>
          </a:stretch>
        </p:blipFill>
        <p:spPr/>
      </p:pic>
      <p:pic>
        <p:nvPicPr>
          <p:cNvPr id="8" name="Picture 7"/>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2918017" y="1019393"/>
            <a:ext cx="3606800" cy="2247900"/>
          </a:xfrm>
          <a:prstGeom prst="rect">
            <a:avLst/>
          </a:prstGeom>
        </p:spPr>
      </p:pic>
      <p:sp>
        <p:nvSpPr>
          <p:cNvPr id="9" name="TextBox 8"/>
          <p:cNvSpPr txBox="1"/>
          <p:nvPr/>
        </p:nvSpPr>
        <p:spPr>
          <a:xfrm>
            <a:off x="398451" y="5055557"/>
            <a:ext cx="5609228" cy="461665"/>
          </a:xfrm>
          <a:prstGeom prst="rect">
            <a:avLst/>
          </a:prstGeom>
          <a:noFill/>
        </p:spPr>
        <p:txBody>
          <a:bodyPr wrap="none" rtlCol="0">
            <a:spAutoFit/>
          </a:bodyPr>
          <a:lstStyle/>
          <a:p>
            <a:r>
              <a:rPr lang="en-US" sz="2400" dirty="0" smtClean="0">
                <a:solidFill>
                  <a:schemeClr val="bg1"/>
                </a:solidFill>
                <a:latin typeface="Helvetica Neue"/>
                <a:cs typeface="Helvetica Neue"/>
              </a:rPr>
              <a:t>Solution expected somewhere this year</a:t>
            </a:r>
            <a:endParaRPr lang="en-US" sz="2400" dirty="0">
              <a:solidFill>
                <a:schemeClr val="bg1"/>
              </a:solidFill>
              <a:latin typeface="Helvetica Neue"/>
              <a:cs typeface="Helvetica Neue"/>
            </a:endParaRPr>
          </a:p>
        </p:txBody>
      </p:sp>
    </p:spTree>
    <p:custDataLst>
      <p:tags r:id="rId1"/>
    </p:custDataLst>
    <p:extLst>
      <p:ext uri="{BB962C8B-B14F-4D97-AF65-F5344CB8AC3E}">
        <p14:creationId xmlns:p14="http://schemas.microsoft.com/office/powerpoint/2010/main" val="3796092382"/>
      </p:ext>
    </p:extLst>
  </p:cSld>
  <p:clrMapOvr>
    <a:masterClrMapping/>
  </p:clrMapOvr>
  <p:transition xmlns:p14="http://schemas.microsoft.com/office/powerpoint/2010/main" advTm="84244">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4: INSERT/UPDATE/DELETE</a:t>
            </a:r>
            <a:endParaRPr lang="en-US" dirty="0"/>
          </a:p>
        </p:txBody>
      </p:sp>
      <p:pic>
        <p:nvPicPr>
          <p:cNvPr id="3" name="Picture 2"/>
          <p:cNvPicPr>
            <a:picLocks noChangeAspect="1"/>
          </p:cNvPicPr>
          <p:nvPr/>
        </p:nvPicPr>
        <p:blipFill>
          <a:blip r:embed="rId2"/>
          <a:stretch>
            <a:fillRect/>
          </a:stretch>
        </p:blipFill>
        <p:spPr>
          <a:xfrm>
            <a:off x="3036587" y="510536"/>
            <a:ext cx="3276276" cy="41053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8112384"/>
      </p:ext>
    </p:extLst>
  </p:cSld>
  <p:clrMapOvr>
    <a:masterClrMapping/>
  </p:clrMapOvr>
  <p:transition xmlns:p14="http://schemas.microsoft.com/office/powerpoint/2010/main" spd="slow" advTm="12897">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4813" y="910947"/>
            <a:ext cx="7751271" cy="38407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44813" y="2524266"/>
            <a:ext cx="8141986" cy="7867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4850110"/>
      </p:ext>
    </p:extLst>
  </p:cSld>
  <p:clrMapOvr>
    <a:masterClrMapping/>
  </p:clrMapOvr>
  <p:transition xmlns:p14="http://schemas.microsoft.com/office/powerpoint/2010/main" advTm="39109">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b="1" dirty="0" smtClean="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4182" y="904749"/>
            <a:ext cx="3345560" cy="127023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39280" y="3273128"/>
            <a:ext cx="7620000" cy="33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36053"/>
      </p:ext>
    </p:extLst>
  </p:cSld>
  <p:clrMapOvr>
    <a:masterClrMapping/>
  </p:clrMapOvr>
  <p:transition xmlns:p14="http://schemas.microsoft.com/office/powerpoint/2010/main" advTm="39539">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4950" y="910945"/>
            <a:ext cx="5162696" cy="40419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64950" y="2167617"/>
            <a:ext cx="5449078" cy="383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9597317"/>
      </p:ext>
    </p:extLst>
  </p:cSld>
  <p:clrMapOvr>
    <a:masterClrMapping/>
  </p:clrMapOvr>
  <p:transition xmlns:p14="http://schemas.microsoft.com/office/powerpoint/2010/main" advTm="29670">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5: SLICK + PLAY</a:t>
            </a:r>
            <a:endParaRPr lang="en-US" dirty="0"/>
          </a:p>
        </p:txBody>
      </p:sp>
      <p:pic>
        <p:nvPicPr>
          <p:cNvPr id="3" name="Picture 2" descr="w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95816"/>
            <a:ext cx="5080000" cy="2857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5787320"/>
      </p:ext>
    </p:extLst>
  </p:cSld>
  <p:clrMapOvr>
    <a:masterClrMapping/>
  </p:clrMapOvr>
  <p:transition xmlns:p14="http://schemas.microsoft.com/office/powerpoint/2010/main" spd="slow" advTm="22554">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APPLICATION.CONF</a:t>
            </a:r>
            <a:endParaRPr lang="en-US" dirty="0"/>
          </a:p>
        </p:txBody>
      </p:sp>
      <p:pic>
        <p:nvPicPr>
          <p:cNvPr id="4" name="Content Placeholder 3"/>
          <p:cNvPicPr>
            <a:picLocks noGrp="1" noChangeAspect="1"/>
          </p:cNvPicPr>
          <p:nvPr>
            <p:ph idx="1"/>
          </p:nvPr>
        </p:nvPicPr>
        <p:blipFill>
          <a:blip r:embed="rId3"/>
          <a:srcRect t="-54815" b="-54815"/>
          <a:stretch>
            <a:fillRect/>
          </a:stretch>
        </p:blipFill>
        <p:spPr>
          <a:xfrm>
            <a:off x="457199" y="-991010"/>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633392690"/>
      </p:ext>
    </p:extLst>
  </p:cSld>
  <p:clrMapOvr>
    <a:masterClrMapping/>
  </p:clrMapOvr>
  <p:transition xmlns:p14="http://schemas.microsoft.com/office/powerpoint/2010/main" advTm="1161">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DATABASE AGNOSTIC IMPORTS</a:t>
            </a:r>
            <a:endParaRPr lang="en-US" dirty="0"/>
          </a:p>
        </p:txBody>
      </p:sp>
      <p:pic>
        <p:nvPicPr>
          <p:cNvPr id="4" name="Content Placeholder 3"/>
          <p:cNvPicPr>
            <a:picLocks noGrp="1" noChangeAspect="1"/>
          </p:cNvPicPr>
          <p:nvPr>
            <p:ph idx="1"/>
          </p:nvPr>
        </p:nvPicPr>
        <p:blipFill>
          <a:blip r:embed="rId3"/>
          <a:srcRect t="-453412" b="-453412"/>
          <a:stretch>
            <a:fillRect/>
          </a:stretch>
        </p:blipFill>
        <p:spPr>
          <a:xfrm>
            <a:off x="457202" y="-1999632"/>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62352563"/>
      </p:ext>
    </p:extLst>
  </p:cSld>
  <p:clrMapOvr>
    <a:masterClrMapping/>
  </p:clrMapOvr>
  <p:transition xmlns:p14="http://schemas.microsoft.com/office/powerpoint/2010/main" advTm="17379">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WRAPPER</a:t>
            </a:r>
            <a:endParaRPr lang="en-US" dirty="0"/>
          </a:p>
        </p:txBody>
      </p:sp>
      <p:pic>
        <p:nvPicPr>
          <p:cNvPr id="4" name="Content Placeholder 3"/>
          <p:cNvPicPr>
            <a:picLocks noGrp="1" noChangeAspect="1"/>
          </p:cNvPicPr>
          <p:nvPr>
            <p:ph idx="1"/>
          </p:nvPr>
        </p:nvPicPr>
        <p:blipFill>
          <a:blip r:embed="rId3"/>
          <a:srcRect t="-64738" b="-64738"/>
          <a:stretch>
            <a:fillRect/>
          </a:stretch>
        </p:blipFill>
        <p:spPr>
          <a:xfrm>
            <a:off x="457199" y="-306144"/>
            <a:ext cx="4735037" cy="3055988"/>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323314967"/>
      </p:ext>
    </p:extLst>
  </p:cSld>
  <p:clrMapOvr>
    <a:masterClrMapping/>
  </p:clrMapOvr>
  <p:transition xmlns:p14="http://schemas.microsoft.com/office/powerpoint/2010/main" advTm="47285">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6: INTEGRATION TESTING</a:t>
            </a:r>
            <a:endParaRPr lang="en-US" dirty="0"/>
          </a:p>
        </p:txBody>
      </p:sp>
      <p:pic>
        <p:nvPicPr>
          <p:cNvPr id="3" name="Picture 2"/>
          <p:cNvPicPr>
            <a:picLocks noChangeAspect="1"/>
          </p:cNvPicPr>
          <p:nvPr/>
        </p:nvPicPr>
        <p:blipFill>
          <a:blip r:embed="rId2"/>
          <a:stretch>
            <a:fillRect/>
          </a:stretch>
        </p:blipFill>
        <p:spPr>
          <a:xfrm>
            <a:off x="2977316" y="850900"/>
            <a:ext cx="3684189" cy="36660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68843835"/>
      </p:ext>
    </p:extLst>
  </p:cSld>
  <p:clrMapOvr>
    <a:masterClrMapping/>
  </p:clrMapOvr>
  <p:transition xmlns:p14="http://schemas.microsoft.com/office/powerpoint/2010/main" spd="slow" advTm="63825">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MOTIVATION</a:t>
            </a:r>
            <a:endParaRPr lang="en-US" dirty="0"/>
          </a:p>
        </p:txBody>
      </p:sp>
      <p:pic>
        <p:nvPicPr>
          <p:cNvPr id="3" name="Picture 2"/>
          <p:cNvPicPr>
            <a:picLocks noChangeAspect="1"/>
          </p:cNvPicPr>
          <p:nvPr/>
        </p:nvPicPr>
        <p:blipFill>
          <a:blip r:embed="rId2"/>
          <a:stretch>
            <a:fillRect/>
          </a:stretch>
        </p:blipFill>
        <p:spPr>
          <a:xfrm>
            <a:off x="1460500" y="1288897"/>
            <a:ext cx="6223000" cy="3657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4931889"/>
      </p:ext>
    </p:extLst>
  </p:cSld>
  <p:clrMapOvr>
    <a:masterClrMapping/>
  </p:clrMapOvr>
  <p:transition xmlns:p14="http://schemas.microsoft.com/office/powerpoint/2010/main" advTm="34721">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Using Play-Slick plugin classes</a:t>
            </a:r>
          </a:p>
          <a:p>
            <a:pPr marL="0" indent="0">
              <a:buNone/>
            </a:pPr>
            <a:endParaRPr lang="en-US" sz="4900" dirty="0" smtClean="0"/>
          </a:p>
          <a:p>
            <a:pPr marL="0" indent="0">
              <a:buNone/>
            </a:pPr>
            <a:endParaRPr lang="en-US" dirty="0"/>
          </a:p>
        </p:txBody>
      </p:sp>
      <p:pic>
        <p:nvPicPr>
          <p:cNvPr id="5" name="Picture Placeholder 4"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553061" y="987072"/>
            <a:ext cx="8209354" cy="4417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5512434"/>
      </p:ext>
    </p:extLst>
  </p:cSld>
  <p:clrMapOvr>
    <a:masterClrMapping/>
  </p:clrMapOvr>
  <p:transition xmlns:p14="http://schemas.microsoft.com/office/powerpoint/2010/main" advTm="153377">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DATABASE CONFIG</a:t>
            </a:r>
            <a:endParaRPr lang="en-US" dirty="0"/>
          </a:p>
        </p:txBody>
      </p:sp>
      <p:pic>
        <p:nvPicPr>
          <p:cNvPr id="4" name="Content Placeholder 3"/>
          <p:cNvPicPr>
            <a:picLocks noGrp="1" noChangeAspect="1"/>
          </p:cNvPicPr>
          <p:nvPr>
            <p:ph idx="1"/>
          </p:nvPr>
        </p:nvPicPr>
        <p:blipFill>
          <a:blip r:embed="rId3"/>
          <a:srcRect t="-29950" b="-29950"/>
          <a:stretch>
            <a:fillRect/>
          </a:stretch>
        </p:blipFill>
        <p:spPr>
          <a:xfrm>
            <a:off x="457199" y="-604995"/>
            <a:ext cx="8229600" cy="5311374"/>
          </a:xfrm>
          <a:effectLst>
            <a:outerShdw blurRad="50800" dist="38100" dir="2700000" algn="tl" rotWithShape="0">
              <a:prstClr val="black">
                <a:alpha val="40000"/>
              </a:prstClr>
            </a:outerShdw>
          </a:effectLst>
        </p:spPr>
      </p:pic>
      <p:pic>
        <p:nvPicPr>
          <p:cNvPr id="5" name="Picture Placeholder 4" descr="level6.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280676049"/>
      </p:ext>
    </p:extLst>
  </p:cSld>
  <p:clrMapOvr>
    <a:masterClrMapping/>
  </p:clrMapOvr>
  <p:transition xmlns:p14="http://schemas.microsoft.com/office/powerpoint/2010/main" advTm="56346">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DATA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Just use Slick…</a:t>
            </a:r>
          </a:p>
          <a:p>
            <a:pPr marL="0" indent="0">
              <a:buNone/>
            </a:pPr>
            <a:endParaRPr lang="en-US" dirty="0"/>
          </a:p>
        </p:txBody>
      </p:sp>
      <p:pic>
        <p:nvPicPr>
          <p:cNvPr id="7" name="Picture Placeholder 6"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7479" y="990600"/>
            <a:ext cx="7474159" cy="3106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3255419"/>
      </p:ext>
    </p:extLst>
  </p:cSld>
  <p:clrMapOvr>
    <a:masterClrMapping/>
  </p:clrMapOvr>
  <p:transition xmlns:p14="http://schemas.microsoft.com/office/powerpoint/2010/main" advTm="56638">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833480668"/>
      </p:ext>
    </p:extLst>
  </p:cSld>
  <p:clrMapOvr>
    <a:masterClrMapping/>
  </p:clrMapOvr>
  <p:transition xmlns:p14="http://schemas.microsoft.com/office/powerpoint/2010/main" spd="slow" advTm="8766">
    <p:cove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SLICK</a:t>
            </a:r>
            <a:endParaRPr lang="en-US" dirty="0"/>
          </a:p>
        </p:txBody>
      </p:sp>
      <p:sp>
        <p:nvSpPr>
          <p:cNvPr id="3" name="Content Placeholder 2"/>
          <p:cNvSpPr>
            <a:spLocks noGrp="1"/>
          </p:cNvSpPr>
          <p:nvPr>
            <p:ph idx="1"/>
          </p:nvPr>
        </p:nvSpPr>
        <p:spPr/>
        <p:txBody>
          <a:bodyPr/>
          <a:lstStyle/>
          <a:p>
            <a:pPr marL="0" indent="0">
              <a:buNone/>
            </a:pPr>
            <a:r>
              <a:rPr lang="en-US" dirty="0" smtClean="0"/>
              <a:t>+ Lightweight</a:t>
            </a:r>
          </a:p>
          <a:p>
            <a:pPr marL="0" indent="0">
              <a:buNone/>
            </a:pPr>
            <a:r>
              <a:rPr lang="en-US" dirty="0" smtClean="0"/>
              <a:t>+ Level of control</a:t>
            </a:r>
          </a:p>
          <a:p>
            <a:pPr marL="0" indent="0">
              <a:buNone/>
            </a:pPr>
            <a:r>
              <a:rPr lang="en-US" dirty="0" smtClean="0"/>
              <a:t>+ Production ready</a:t>
            </a:r>
          </a:p>
          <a:p>
            <a:pPr marL="0" indent="0">
              <a:buNone/>
            </a:pPr>
            <a:endParaRPr lang="en-US" dirty="0" smtClean="0"/>
          </a:p>
          <a:p>
            <a:pPr>
              <a:buFontTx/>
              <a:buChar char="-"/>
            </a:pPr>
            <a:r>
              <a:rPr lang="en-US" dirty="0" smtClean="0"/>
              <a:t>Documentation</a:t>
            </a:r>
          </a:p>
          <a:p>
            <a:pPr>
              <a:buFontTx/>
              <a:buChar char="-"/>
            </a:pPr>
            <a:r>
              <a:rPr lang="en-US" dirty="0" smtClean="0"/>
              <a:t>Generated Queries (readability)</a:t>
            </a:r>
          </a:p>
        </p:txBody>
      </p:sp>
    </p:spTree>
    <p:extLst>
      <p:ext uri="{BB962C8B-B14F-4D97-AF65-F5344CB8AC3E}">
        <p14:creationId xmlns:p14="http://schemas.microsoft.com/office/powerpoint/2010/main" val="199536816"/>
      </p:ext>
    </p:extLst>
  </p:cSld>
  <p:clrMapOvr>
    <a:masterClrMapping/>
  </p:clrMapOvr>
  <p:transition xmlns:p14="http://schemas.microsoft.com/office/powerpoint/2010/main" advTm="176161">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idx="1"/>
          </p:nvPr>
        </p:nvSpPr>
        <p:spPr/>
        <p:txBody>
          <a:bodyPr vert="horz"/>
          <a:lstStyle/>
          <a:p>
            <a:pPr marL="0" indent="0">
              <a:buNone/>
            </a:pPr>
            <a:r>
              <a:rPr lang="en-US" dirty="0" smtClean="0"/>
              <a:t>Development</a:t>
            </a:r>
          </a:p>
          <a:p>
            <a:pPr marL="0" indent="0">
              <a:buNone/>
            </a:pPr>
            <a:r>
              <a:rPr lang="en-US" dirty="0" smtClean="0"/>
              <a:t>Coaching</a:t>
            </a:r>
          </a:p>
          <a:p>
            <a:pPr marL="0" indent="0">
              <a:buNone/>
            </a:pPr>
            <a:r>
              <a:rPr lang="en-US" dirty="0" smtClean="0"/>
              <a:t>Training</a:t>
            </a:r>
          </a:p>
          <a:p>
            <a:pPr marL="0" indent="0">
              <a:buNone/>
            </a:pPr>
            <a:endParaRPr lang="en-US" dirty="0"/>
          </a:p>
          <a:p>
            <a:pPr marL="0" indent="0">
              <a:buNone/>
            </a:pPr>
            <a:endParaRPr lang="en-US" dirty="0" smtClean="0"/>
          </a:p>
          <a:p>
            <a:pPr marL="0" indent="0">
              <a:buNone/>
            </a:pPr>
            <a:r>
              <a:rPr lang="en-US" dirty="0" smtClean="0">
                <a:hlinkClick r:id="rId2"/>
              </a:rPr>
              <a:t>Hello </a:t>
            </a:r>
            <a:r>
              <a:rPr lang="en-US" dirty="0" err="1" smtClean="0">
                <a:hlinkClick r:id="rId2"/>
              </a:rPr>
              <a:t>Scala</a:t>
            </a:r>
            <a:r>
              <a:rPr lang="en-US" dirty="0" smtClean="0">
                <a:hlinkClick r:id="rId2"/>
              </a:rPr>
              <a:t> seminar</a:t>
            </a:r>
            <a:r>
              <a:rPr lang="en-US" dirty="0" smtClean="0"/>
              <a:t>	</a:t>
            </a:r>
            <a:r>
              <a:rPr lang="en-US" sz="2000" dirty="0" smtClean="0"/>
              <a:t>June 25th 2014</a:t>
            </a:r>
          </a:p>
          <a:p>
            <a:pPr marL="0" indent="0">
              <a:buNone/>
            </a:pPr>
            <a:r>
              <a:rPr lang="en-US" dirty="0" smtClean="0">
                <a:solidFill>
                  <a:schemeClr val="accent3"/>
                </a:solidFill>
                <a:hlinkClick r:id="rId3"/>
              </a:rPr>
              <a:t>Fast Track to Scala</a:t>
            </a:r>
            <a:r>
              <a:rPr lang="en-US" dirty="0"/>
              <a:t>	</a:t>
            </a:r>
            <a:r>
              <a:rPr lang="en-US" dirty="0" smtClean="0"/>
              <a:t>	</a:t>
            </a:r>
            <a:r>
              <a:rPr lang="en-US" sz="2000" dirty="0" smtClean="0"/>
              <a:t>October 09th 2014</a:t>
            </a:r>
          </a:p>
          <a:p>
            <a:pPr marL="0" indent="0">
              <a:buNone/>
            </a:pPr>
            <a:r>
              <a:rPr lang="en-US" dirty="0">
                <a:solidFill>
                  <a:schemeClr val="accent3"/>
                </a:solidFill>
                <a:hlinkClick r:id="rId4"/>
              </a:rPr>
              <a:t>Fast Track to </a:t>
            </a:r>
            <a:r>
              <a:rPr lang="en-US" dirty="0" smtClean="0">
                <a:solidFill>
                  <a:schemeClr val="accent3"/>
                </a:solidFill>
                <a:hlinkClick r:id="rId4"/>
              </a:rPr>
              <a:t>Akka with Scala</a:t>
            </a:r>
            <a:r>
              <a:rPr lang="en-US" sz="2000" dirty="0" smtClean="0">
                <a:hlinkClick r:id="rId4"/>
              </a:rPr>
              <a:t> </a:t>
            </a:r>
            <a:r>
              <a:rPr lang="en-US" sz="2000" dirty="0" smtClean="0"/>
              <a:t>November 04th </a:t>
            </a:r>
            <a:r>
              <a:rPr lang="en-US" sz="2000" dirty="0"/>
              <a:t>2014</a:t>
            </a:r>
          </a:p>
          <a:p>
            <a:pPr marL="0" indent="0">
              <a:buNone/>
            </a:pPr>
            <a:endParaRPr lang="en-US" sz="2000" dirty="0" smtClean="0"/>
          </a:p>
        </p:txBody>
      </p:sp>
      <p:sp>
        <p:nvSpPr>
          <p:cNvPr id="5" name="Title 1"/>
          <p:cNvSpPr>
            <a:spLocks noGrp="1"/>
          </p:cNvSpPr>
          <p:nvPr>
            <p:ph type="title"/>
          </p:nvPr>
        </p:nvSpPr>
        <p:spPr>
          <a:xfrm>
            <a:off x="457202" y="5819960"/>
            <a:ext cx="8229600" cy="1143000"/>
          </a:xfrm>
        </p:spPr>
        <p:txBody>
          <a:bodyPr/>
          <a:lstStyle/>
          <a:p>
            <a:r>
              <a:rPr lang="en-US" dirty="0" smtClean="0"/>
              <a:t>CONTACT US</a:t>
            </a:r>
            <a:endParaRPr lang="en-US" dirty="0"/>
          </a:p>
        </p:txBody>
      </p:sp>
      <p:sp>
        <p:nvSpPr>
          <p:cNvPr id="4" name="Oval 3"/>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3448129253"/>
      </p:ext>
    </p:extLst>
  </p:cSld>
  <p:clrMapOvr>
    <a:masterClrMapping/>
  </p:clrMapOvr>
  <p:transition xmlns:p14="http://schemas.microsoft.com/office/powerpoint/2010/main" advTm="109143">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OF THE TALK</a:t>
            </a:r>
            <a:endParaRPr lang="en-US" dirty="0"/>
          </a:p>
        </p:txBody>
      </p:sp>
    </p:spTree>
    <p:extLst>
      <p:ext uri="{BB962C8B-B14F-4D97-AF65-F5344CB8AC3E}">
        <p14:creationId xmlns:p14="http://schemas.microsoft.com/office/powerpoint/2010/main" val="167004644"/>
      </p:ext>
    </p:extLst>
  </p:cSld>
  <p:clrMapOvr>
    <a:masterClrMapping/>
  </p:clrMapOvr>
  <p:transition xmlns:p14="http://schemas.microsoft.com/office/powerpoint/2010/main" spd="slow" advTm="4949">
    <p:cove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ESSENTIALS</a:t>
            </a:r>
            <a:endParaRPr lang="en-US" dirty="0"/>
          </a:p>
        </p:txBody>
      </p:sp>
      <p:sp>
        <p:nvSpPr>
          <p:cNvPr id="3" name="Vertical Text Placeholder 2"/>
          <p:cNvSpPr>
            <a:spLocks noGrp="1"/>
          </p:cNvSpPr>
          <p:nvPr>
            <p:ph idx="1"/>
          </p:nvPr>
        </p:nvSpPr>
        <p:spPr/>
        <p:txBody>
          <a:bodyPr vert="horz"/>
          <a:lstStyle/>
          <a:p>
            <a:pPr marL="0" indent="0">
              <a:buNone/>
            </a:pPr>
            <a:r>
              <a:rPr lang="en-US" dirty="0" smtClean="0"/>
              <a:t>Build queries with </a:t>
            </a:r>
            <a:r>
              <a:rPr lang="en-US" dirty="0" err="1" smtClean="0"/>
              <a:t>Scala</a:t>
            </a:r>
            <a:endParaRPr lang="en-US" dirty="0" smtClean="0"/>
          </a:p>
          <a:p>
            <a:pPr marL="0" indent="0">
              <a:buNone/>
            </a:pPr>
            <a:r>
              <a:rPr lang="en-US" dirty="0" smtClean="0"/>
              <a:t>Lifted embedding</a:t>
            </a:r>
          </a:p>
          <a:p>
            <a:pPr marL="0" indent="0">
              <a:buNone/>
            </a:pPr>
            <a:endParaRPr lang="en-US" dirty="0" smtClean="0"/>
          </a:p>
          <a:p>
            <a:pPr marL="0" indent="0">
              <a:buNone/>
            </a:pPr>
            <a:r>
              <a:rPr lang="en-US" dirty="0" smtClean="0"/>
              <a:t>Query result </a:t>
            </a:r>
            <a:r>
              <a:rPr lang="en-US" dirty="0" smtClean="0">
                <a:sym typeface="Wingdings"/>
              </a:rPr>
              <a:t> result rows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0562456"/>
              </p:ext>
            </p:extLst>
          </p:nvPr>
        </p:nvGraphicFramePr>
        <p:xfrm>
          <a:off x="585302" y="2568792"/>
          <a:ext cx="8337525" cy="147828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FIRSTNAME</a:t>
                      </a:r>
                      <a:endParaRPr lang="en-US" dirty="0">
                        <a:latin typeface="Open Sans"/>
                      </a:endParaRPr>
                    </a:p>
                  </a:txBody>
                  <a:tcPr>
                    <a:solidFill>
                      <a:schemeClr val="accent2">
                        <a:lumMod val="75000"/>
                      </a:schemeClr>
                    </a:solidFill>
                  </a:tcPr>
                </a:tc>
                <a:tc>
                  <a:txBody>
                    <a:bodyPr/>
                    <a:lstStyle/>
                    <a:p>
                      <a:r>
                        <a:rPr lang="en-US" dirty="0" smtClean="0">
                          <a:latin typeface="Open Sans"/>
                        </a:rPr>
                        <a:t>LASTNAME</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Yennick</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Trevels</a:t>
                      </a:r>
                      <a:endParaRPr lang="en-US" dirty="0">
                        <a:solidFill>
                          <a:srgbClr val="FFFFFF"/>
                        </a:solidFill>
                        <a:latin typeface="Open Sans"/>
                      </a:endParaRPr>
                    </a:p>
                  </a:txBody>
                  <a:tcPr>
                    <a:solidFill>
                      <a:schemeClr val="accent2"/>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Eric</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Loots</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12</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Filip</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Maelbrancke</a:t>
                      </a:r>
                      <a:endParaRPr lang="en-US" dirty="0">
                        <a:solidFill>
                          <a:srgbClr val="FFFFFF"/>
                        </a:solidFill>
                        <a:latin typeface="Open Sans"/>
                      </a:endParaRPr>
                    </a:p>
                  </a:txBody>
                  <a:tcPr>
                    <a:solidFill>
                      <a:srgbClr val="5CC281"/>
                    </a:solidFill>
                  </a:tcPr>
                </a:tc>
              </a:tr>
            </a:tbl>
          </a:graphicData>
        </a:graphic>
      </p:graphicFrame>
    </p:spTree>
    <p:extLst>
      <p:ext uri="{BB962C8B-B14F-4D97-AF65-F5344CB8AC3E}">
        <p14:creationId xmlns:p14="http://schemas.microsoft.com/office/powerpoint/2010/main" val="3542295232"/>
      </p:ext>
    </p:extLst>
  </p:cSld>
  <p:clrMapOvr>
    <a:masterClrMapping/>
  </p:clrMapOvr>
  <p:transition xmlns:p14="http://schemas.microsoft.com/office/powerpoint/2010/main" advTm="116580">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IMPORTS</a:t>
            </a:r>
            <a:endParaRPr lang="en-US" dirty="0"/>
          </a:p>
        </p:txBody>
      </p:sp>
      <p:sp>
        <p:nvSpPr>
          <p:cNvPr id="3" name="Vertical Text Placeholder 2"/>
          <p:cNvSpPr>
            <a:spLocks noGrp="1"/>
          </p:cNvSpPr>
          <p:nvPr>
            <p:ph idx="1"/>
          </p:nvPr>
        </p:nvSpPr>
        <p:spPr/>
        <p:txBody>
          <a:bodyPr vert="horz"/>
          <a:lstStyle/>
          <a:p>
            <a:pPr marL="0" indent="0">
              <a:buNone/>
            </a:pPr>
            <a:r>
              <a:rPr lang="en-US" b="1" dirty="0" smtClean="0"/>
              <a:t>Database specific</a:t>
            </a:r>
          </a:p>
          <a:p>
            <a:pPr marL="0" indent="0">
              <a:buNone/>
            </a:pPr>
            <a:endParaRPr lang="en-US" dirty="0" smtClean="0"/>
          </a:p>
          <a:p>
            <a:pPr marL="0" indent="0">
              <a:buNone/>
            </a:pPr>
            <a:endParaRPr lang="en-US" dirty="0"/>
          </a:p>
          <a:p>
            <a:pPr marL="0" indent="0">
              <a:buNone/>
            </a:pPr>
            <a:r>
              <a:rPr lang="en-US" dirty="0" smtClean="0"/>
              <a:t>Database agnostic import </a:t>
            </a:r>
            <a:r>
              <a:rPr lang="en-US" dirty="0" smtClean="0">
                <a:sym typeface="Wingdings"/>
              </a:rPr>
              <a:t></a:t>
            </a:r>
            <a:r>
              <a:rPr lang="en-US" dirty="0" smtClean="0"/>
              <a:t> use Play-Slick plugin</a:t>
            </a:r>
            <a:endParaRPr lang="en-US" dirty="0"/>
          </a:p>
        </p:txBody>
      </p:sp>
      <p:pic>
        <p:nvPicPr>
          <p:cNvPr id="4" name="Picture 3"/>
          <p:cNvPicPr>
            <a:picLocks noChangeAspect="1"/>
          </p:cNvPicPr>
          <p:nvPr/>
        </p:nvPicPr>
        <p:blipFill>
          <a:blip r:embed="rId3"/>
          <a:stretch>
            <a:fillRect/>
          </a:stretch>
        </p:blipFill>
        <p:spPr>
          <a:xfrm>
            <a:off x="556001" y="998111"/>
            <a:ext cx="7161616" cy="4463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0896151"/>
      </p:ext>
    </p:extLst>
  </p:cSld>
  <p:clrMapOvr>
    <a:masterClrMapping/>
  </p:clrMapOvr>
  <p:transition xmlns:p14="http://schemas.microsoft.com/office/powerpoint/2010/main" advTm="61942">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SCOPE</a:t>
            </a:r>
            <a:endParaRPr lang="en-US" dirty="0"/>
          </a:p>
        </p:txBody>
      </p:sp>
      <p:pic>
        <p:nvPicPr>
          <p:cNvPr id="4" name="Content Placeholder 3" descr="Screen Shot 2014-05-29 at 14.41.3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45986"/>
          <a:stretch/>
        </p:blipFill>
        <p:spPr>
          <a:xfrm>
            <a:off x="457200" y="403225"/>
            <a:ext cx="8229600" cy="5311775"/>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9940970"/>
      </p:ext>
    </p:extLst>
  </p:cSld>
  <p:clrMapOvr>
    <a:masterClrMapping/>
  </p:clrMapOvr>
  <p:transition xmlns:p14="http://schemas.microsoft.com/office/powerpoint/2010/main" advTm="36664">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SCOPE</a:t>
            </a:r>
            <a:endParaRPr lang="en-US" dirty="0"/>
          </a:p>
        </p:txBody>
      </p:sp>
      <p:pic>
        <p:nvPicPr>
          <p:cNvPr id="4" name="Content Placeholder 3" descr="Screen Shot 2014-05-29 at 14.48.25.png"/>
          <p:cNvPicPr>
            <a:picLocks noGrp="1" noChangeAspect="1"/>
          </p:cNvPicPr>
          <p:nvPr>
            <p:ph idx="1"/>
          </p:nvPr>
        </p:nvPicPr>
        <p:blipFill>
          <a:blip r:embed="rId3">
            <a:extLst>
              <a:ext uri="{28A0092B-C50C-407E-A947-70E740481C1C}">
                <a14:useLocalDpi xmlns:a14="http://schemas.microsoft.com/office/drawing/2010/main" val="0"/>
              </a:ext>
            </a:extLst>
          </a:blip>
          <a:srcRect t="-72576" b="-72576"/>
          <a:stretch>
            <a:fillRect/>
          </a:stretch>
        </p:blipFill>
        <p:spPr>
          <a:xfrm>
            <a:off x="457199" y="-1155010"/>
            <a:ext cx="8229600" cy="531137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3378587"/>
      </p:ext>
    </p:extLst>
  </p:cSld>
  <p:clrMapOvr>
    <a:masterClrMapping/>
  </p:clrMapOvr>
  <p:transition xmlns:p14="http://schemas.microsoft.com/office/powerpoint/2010/main" advTm="41279">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0.6|20.9"/>
</p:tagLst>
</file>

<file path=ppt/theme/theme1.xml><?xml version="1.0" encoding="utf-8"?>
<a:theme xmlns:a="http://schemas.openxmlformats.org/drawingml/2006/main" name="Office Theme">
  <a:themeElements>
    <a:clrScheme name="Custom 1">
      <a:dk1>
        <a:srgbClr val="6FB1E4"/>
      </a:dk1>
      <a:lt1>
        <a:sysClr val="window" lastClr="FFFFFF"/>
      </a:lt1>
      <a:dk2>
        <a:srgbClr val="FFFFFF"/>
      </a:dk2>
      <a:lt2>
        <a:srgbClr val="FFFFFF"/>
      </a:lt2>
      <a:accent1>
        <a:srgbClr val="EB3C2B"/>
      </a:accent1>
      <a:accent2>
        <a:srgbClr val="5CC281"/>
      </a:accent2>
      <a:accent3>
        <a:srgbClr val="EF692E"/>
      </a:accent3>
      <a:accent4>
        <a:srgbClr val="7F7F7F"/>
      </a:accent4>
      <a:accent5>
        <a:srgbClr val="FFFFFF"/>
      </a:accent5>
      <a:accent6>
        <a:srgbClr val="FFFFFF"/>
      </a:accent6>
      <a:hlink>
        <a:srgbClr val="EF692E"/>
      </a:hlink>
      <a:folHlink>
        <a:srgbClr val="EF692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1971</TotalTime>
  <Words>2170</Words>
  <Application>Microsoft Macintosh PowerPoint</Application>
  <PresentationFormat>On-screen Show (4:3)</PresentationFormat>
  <Paragraphs>549</Paragraphs>
  <Slides>45</Slides>
  <Notes>29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Slick</vt:lpstr>
      <vt:lpstr>YENNICK? YANNICK? JANNICK?</vt:lpstr>
      <vt:lpstr>WHY SLICK?</vt:lpstr>
      <vt:lpstr>TALK MOTIVATION</vt:lpstr>
      <vt:lpstr>MEAT OF THE TALK</vt:lpstr>
      <vt:lpstr>ESSENTIALS</vt:lpstr>
      <vt:lpstr>IMPORTS</vt:lpstr>
      <vt:lpstr>SESSION SCOPE</vt:lpstr>
      <vt:lpstr>TRANSACTION SCOPE</vt:lpstr>
      <vt:lpstr>SAMPLE DATABASE</vt:lpstr>
      <vt:lpstr>LEVEL 1: MAPPING TABLES</vt:lpstr>
      <vt:lpstr>TABLE MAPPING: MEETING</vt:lpstr>
      <vt:lpstr>TABLE MAPPING: MEETING</vt:lpstr>
      <vt:lpstr>TABLE MAPPING: LINK TABLE</vt:lpstr>
      <vt:lpstr>LEVEL 2: BASIC QUERIES</vt:lpstr>
      <vt:lpstr>WHERE STATEMENTS</vt:lpstr>
      <vt:lpstr>WHERE STATEMENTS</vt:lpstr>
      <vt:lpstr>SORTING</vt:lpstr>
      <vt:lpstr>EXISTS</vt:lpstr>
      <vt:lpstr>DEFINING THE RESULT</vt:lpstr>
      <vt:lpstr>DEFINING THE RESULT</vt:lpstr>
      <vt:lpstr>DEFINING THE RESULT</vt:lpstr>
      <vt:lpstr>LEVEL 3: ADVANCED QUERIES</vt:lpstr>
      <vt:lpstr>INNER JOIN</vt:lpstr>
      <vt:lpstr>INNER JOIN (RESULT MAPPING)</vt:lpstr>
      <vt:lpstr>OUTER JOINS (THE PROBLEM)</vt:lpstr>
      <vt:lpstr>OUTER JOINS (THE PROBLEM)</vt:lpstr>
      <vt:lpstr>OUTER JOINS</vt:lpstr>
      <vt:lpstr>OUTER JOINS (RESULT TRANSF.)</vt:lpstr>
      <vt:lpstr>THE ? FUNCTION</vt:lpstr>
      <vt:lpstr>LEVEL 4: INSERT/UPDATE/DELETE</vt:lpstr>
      <vt:lpstr>INSERT</vt:lpstr>
      <vt:lpstr>UPDATE</vt:lpstr>
      <vt:lpstr>DELETE</vt:lpstr>
      <vt:lpstr>LEVEL 5: SLICK + PLAY</vt:lpstr>
      <vt:lpstr>APPLICATION.CONF</vt:lpstr>
      <vt:lpstr>DATABASE AGNOSTIC IMPORTS</vt:lpstr>
      <vt:lpstr>DB WRAPPER</vt:lpstr>
      <vt:lpstr>LEVEL 6: INTEGRATION TESTING</vt:lpstr>
      <vt:lpstr>TABLE CREATION</vt:lpstr>
      <vt:lpstr>IN-MEMORY DATABASE CONFIG</vt:lpstr>
      <vt:lpstr>TEST DATA SETUP</vt:lpstr>
      <vt:lpstr>CONCLUSION</vt:lpstr>
      <vt:lpstr>THOUGHTS ON SLICK</vt:lpstr>
      <vt:lpstr>CONTACT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Slick</dc:title>
  <dc:creator>Yennick Trevels</dc:creator>
  <cp:lastModifiedBy>Yennick Trevels</cp:lastModifiedBy>
  <cp:revision>105</cp:revision>
  <dcterms:created xsi:type="dcterms:W3CDTF">2014-05-25T07:48:35Z</dcterms:created>
  <dcterms:modified xsi:type="dcterms:W3CDTF">2014-06-04T12:37:18Z</dcterms:modified>
</cp:coreProperties>
</file>